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8"/>
  </p:notesMasterIdLst>
  <p:sldIdLst>
    <p:sldId id="256" r:id="rId2"/>
    <p:sldId id="285" r:id="rId3"/>
    <p:sldId id="284" r:id="rId4"/>
    <p:sldId id="265" r:id="rId5"/>
    <p:sldId id="266" r:id="rId6"/>
    <p:sldId id="257" r:id="rId7"/>
    <p:sldId id="278" r:id="rId8"/>
    <p:sldId id="279" r:id="rId9"/>
    <p:sldId id="259" r:id="rId10"/>
    <p:sldId id="260" r:id="rId11"/>
    <p:sldId id="275" r:id="rId12"/>
    <p:sldId id="269" r:id="rId13"/>
    <p:sldId id="270" r:id="rId14"/>
    <p:sldId id="271" r:id="rId15"/>
    <p:sldId id="261" r:id="rId16"/>
    <p:sldId id="262" r:id="rId17"/>
    <p:sldId id="267" r:id="rId18"/>
    <p:sldId id="268" r:id="rId19"/>
    <p:sldId id="276" r:id="rId20"/>
    <p:sldId id="280" r:id="rId21"/>
    <p:sldId id="281" r:id="rId22"/>
    <p:sldId id="282" r:id="rId23"/>
    <p:sldId id="283" r:id="rId24"/>
    <p:sldId id="272" r:id="rId25"/>
    <p:sldId id="273"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90BFE-4EC3-442E-87EA-A99B7BDDA583}" type="datetimeFigureOut">
              <a:rPr lang="en-US" smtClean="0"/>
              <a:pPr/>
              <a:t>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F04B7-360D-4BB0-830A-055F2F1B38CE}" type="slidenum">
              <a:rPr lang="en-US" smtClean="0"/>
              <a:pPr/>
              <a:t>‹#›</a:t>
            </a:fld>
            <a:endParaRPr lang="en-US"/>
          </a:p>
        </p:txBody>
      </p:sp>
    </p:spTree>
    <p:extLst>
      <p:ext uri="{BB962C8B-B14F-4D97-AF65-F5344CB8AC3E}">
        <p14:creationId xmlns:p14="http://schemas.microsoft.com/office/powerpoint/2010/main" xmlns="" val="1014422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general</a:t>
            </a:r>
            <a:r>
              <a:rPr lang="en-US" baseline="0" dirty="0" smtClean="0"/>
              <a:t> background of why this is important.</a:t>
            </a:r>
          </a:p>
          <a:p>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1</a:t>
            </a:fld>
            <a:endParaRPr lang="en-US"/>
          </a:p>
        </p:txBody>
      </p:sp>
    </p:spTree>
    <p:extLst>
      <p:ext uri="{BB962C8B-B14F-4D97-AF65-F5344CB8AC3E}">
        <p14:creationId xmlns:p14="http://schemas.microsoft.com/office/powerpoint/2010/main" xmlns="" val="136854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a general</a:t>
            </a:r>
            <a:r>
              <a:rPr lang="en-US" baseline="0" dirty="0" smtClean="0"/>
              <a:t> background of why this is important.</a:t>
            </a:r>
          </a:p>
          <a:p>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2</a:t>
            </a:fld>
            <a:endParaRPr lang="en-US"/>
          </a:p>
        </p:txBody>
      </p:sp>
    </p:spTree>
    <p:extLst>
      <p:ext uri="{BB962C8B-B14F-4D97-AF65-F5344CB8AC3E}">
        <p14:creationId xmlns:p14="http://schemas.microsoft.com/office/powerpoint/2010/main" xmlns="" val="136854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Permissible</a:t>
            </a:r>
            <a:r>
              <a:rPr lang="en-US" baseline="0" dirty="0" smtClean="0"/>
              <a:t> uses by non-patentee in the US and India</a:t>
            </a:r>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4</a:t>
            </a:fld>
            <a:endParaRPr lang="en-US"/>
          </a:p>
        </p:txBody>
      </p:sp>
    </p:spTree>
    <p:extLst>
      <p:ext uri="{BB962C8B-B14F-4D97-AF65-F5344CB8AC3E}">
        <p14:creationId xmlns:p14="http://schemas.microsoft.com/office/powerpoint/2010/main" xmlns="" val="82929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Prior to Alice Corp.,</a:t>
            </a:r>
            <a:r>
              <a:rPr lang="en-US" baseline="0" dirty="0" smtClean="0"/>
              <a:t> the percentage of Section 101 rejections in business method patents was around 31%; after Alice Corp. they exceed 81%.  </a:t>
            </a:r>
            <a:r>
              <a:rPr lang="en-US" dirty="0" smtClean="0"/>
              <a:t>http://abovethelaw.com/2016/02/who-is-alice-and-why-is-she-driving-patent-attorneys-mad-as-hatters/.  There are 185 federal decisions citing the </a:t>
            </a:r>
            <a:r>
              <a:rPr lang="en-US" i="1" dirty="0" smtClean="0"/>
              <a:t>Alice Corp.</a:t>
            </a:r>
            <a:r>
              <a:rPr lang="en-US" baseline="0" dirty="0" smtClean="0"/>
              <a:t> decision.</a:t>
            </a:r>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5</a:t>
            </a:fld>
            <a:endParaRPr lang="en-US"/>
          </a:p>
        </p:txBody>
      </p:sp>
    </p:spTree>
    <p:extLst>
      <p:ext uri="{BB962C8B-B14F-4D97-AF65-F5344CB8AC3E}">
        <p14:creationId xmlns:p14="http://schemas.microsoft.com/office/powerpoint/2010/main" xmlns="" val="56687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or</a:t>
            </a:r>
            <a:r>
              <a:rPr lang="en-US" baseline="0" dirty="0" smtClean="0"/>
              <a:t> your client will spend from $1M to $2M per patent at issue in that short timeframe in </a:t>
            </a:r>
            <a:r>
              <a:rPr lang="en-US" baseline="0" smtClean="0"/>
              <a:t>these districts.</a:t>
            </a:r>
            <a:endParaRPr lang="en-US"/>
          </a:p>
        </p:txBody>
      </p:sp>
      <p:sp>
        <p:nvSpPr>
          <p:cNvPr id="4" name="Slide Number Placeholder 3"/>
          <p:cNvSpPr>
            <a:spLocks noGrp="1"/>
          </p:cNvSpPr>
          <p:nvPr>
            <p:ph type="sldNum" sz="quarter" idx="10"/>
          </p:nvPr>
        </p:nvSpPr>
        <p:spPr/>
        <p:txBody>
          <a:bodyPr/>
          <a:lstStyle/>
          <a:p>
            <a:fld id="{72DF04B7-360D-4BB0-830A-055F2F1B38CE}" type="slidenum">
              <a:rPr lang="en-US" smtClean="0"/>
              <a:pPr/>
              <a:t>7</a:t>
            </a:fld>
            <a:endParaRPr lang="en-US"/>
          </a:p>
        </p:txBody>
      </p:sp>
    </p:spTree>
    <p:extLst>
      <p:ext uri="{BB962C8B-B14F-4D97-AF65-F5344CB8AC3E}">
        <p14:creationId xmlns:p14="http://schemas.microsoft.com/office/powerpoint/2010/main" xmlns="" val="25053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numbers</a:t>
            </a:r>
            <a:r>
              <a:rPr lang="en-US" baseline="0" dirty="0" smtClean="0"/>
              <a:t> are relatively unchanged from 2015.</a:t>
            </a:r>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8</a:t>
            </a:fld>
            <a:endParaRPr lang="en-US"/>
          </a:p>
        </p:txBody>
      </p:sp>
    </p:spTree>
    <p:extLst>
      <p:ext uri="{BB962C8B-B14F-4D97-AF65-F5344CB8AC3E}">
        <p14:creationId xmlns:p14="http://schemas.microsoft.com/office/powerpoint/2010/main" xmlns="" val="111757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10</a:t>
            </a:fld>
            <a:endParaRPr lang="en-US"/>
          </a:p>
        </p:txBody>
      </p:sp>
    </p:spTree>
    <p:extLst>
      <p:ext uri="{BB962C8B-B14F-4D97-AF65-F5344CB8AC3E}">
        <p14:creationId xmlns:p14="http://schemas.microsoft.com/office/powerpoint/2010/main" xmlns="" val="132067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Creates certainty for the client, and releases me from concerns about “overworking” a file for applications that otherwise wouldn’t warrant the extra hours.</a:t>
            </a:r>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12</a:t>
            </a:fld>
            <a:endParaRPr lang="en-US"/>
          </a:p>
        </p:txBody>
      </p:sp>
    </p:spTree>
    <p:extLst>
      <p:ext uri="{BB962C8B-B14F-4D97-AF65-F5344CB8AC3E}">
        <p14:creationId xmlns:p14="http://schemas.microsoft.com/office/powerpoint/2010/main" xmlns="" val="3546375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There are often changes in strategy</a:t>
            </a:r>
            <a:r>
              <a:rPr lang="en-US" baseline="0" dirty="0" smtClean="0"/>
              <a:t> and other events (bad/unpredictable court decisions) that can drive up the costs of litigation; it is better to be very conservative about the costs of litigation up front rather than having to adjust litigation budgets upwards as litigation proceeds</a:t>
            </a:r>
            <a:endParaRPr lang="en-US" dirty="0" smtClean="0"/>
          </a:p>
          <a:p>
            <a:r>
              <a:rPr lang="en-US" dirty="0" smtClean="0"/>
              <a:t>**  Litigation is not the great unknown that</a:t>
            </a:r>
            <a:r>
              <a:rPr lang="en-US" baseline="0" dirty="0" smtClean="0"/>
              <a:t> a lot of people think it is.  Litigation budgets can – and should – be utilized to make sure that the client is aware of not just the likely litigation events but also the expected costs of each.  For example, I can tell you that with rare exceptions preparing, filing, and arguing a motion for summary judgment in average moderately complex US Federal litigation (e.g., trademark infringement) will cost between $30,000 and $50,000.</a:t>
            </a:r>
            <a:endParaRPr lang="en-US" dirty="0"/>
          </a:p>
        </p:txBody>
      </p:sp>
      <p:sp>
        <p:nvSpPr>
          <p:cNvPr id="4" name="Slide Number Placeholder 3"/>
          <p:cNvSpPr>
            <a:spLocks noGrp="1"/>
          </p:cNvSpPr>
          <p:nvPr>
            <p:ph type="sldNum" sz="quarter" idx="10"/>
          </p:nvPr>
        </p:nvSpPr>
        <p:spPr/>
        <p:txBody>
          <a:bodyPr/>
          <a:lstStyle/>
          <a:p>
            <a:fld id="{72DF04B7-360D-4BB0-830A-055F2F1B38CE}" type="slidenum">
              <a:rPr lang="en-US" smtClean="0"/>
              <a:pPr/>
              <a:t>14</a:t>
            </a:fld>
            <a:endParaRPr lang="en-US"/>
          </a:p>
        </p:txBody>
      </p:sp>
    </p:spTree>
    <p:extLst>
      <p:ext uri="{BB962C8B-B14F-4D97-AF65-F5344CB8AC3E}">
        <p14:creationId xmlns:p14="http://schemas.microsoft.com/office/powerpoint/2010/main" xmlns="" val="396116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226438-447B-4A67-88F4-11DDC0A287CC}"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20134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26438-447B-4A67-88F4-11DDC0A287CC}"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06052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26438-447B-4A67-88F4-11DDC0A287CC}"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73839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226438-447B-4A67-88F4-11DDC0A287CC}"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036246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26438-447B-4A67-88F4-11DDC0A287CC}"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157281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226438-447B-4A67-88F4-11DDC0A287CC}"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265811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226438-447B-4A67-88F4-11DDC0A287CC}" type="datetimeFigureOut">
              <a:rPr lang="en-US" smtClean="0"/>
              <a:pPr/>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44633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226438-447B-4A67-88F4-11DDC0A287CC}" type="datetimeFigureOut">
              <a:rPr lang="en-US" smtClean="0"/>
              <a:pPr/>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35270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26438-447B-4A67-88F4-11DDC0A287CC}" type="datetimeFigureOut">
              <a:rPr lang="en-US" smtClean="0"/>
              <a:pPr/>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51853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26438-447B-4A67-88F4-11DDC0A287CC}"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30570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26438-447B-4A67-88F4-11DDC0A287CC}"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346571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26438-447B-4A67-88F4-11DDC0A287CC}" type="datetimeFigureOut">
              <a:rPr lang="en-US" smtClean="0"/>
              <a:pPr/>
              <a:t>2/10/2017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528BB-12B8-4B33-A907-A485EF2F7210}" type="slidenum">
              <a:rPr lang="en-US" smtClean="0"/>
              <a:pPr/>
              <a:t>‹#›</a:t>
            </a:fld>
            <a:endParaRPr lang="en-US"/>
          </a:p>
        </p:txBody>
      </p:sp>
    </p:spTree>
    <p:extLst>
      <p:ext uri="{BB962C8B-B14F-4D97-AF65-F5344CB8AC3E}">
        <p14:creationId xmlns:p14="http://schemas.microsoft.com/office/powerpoint/2010/main" xmlns="" val="254194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jonesday.com/supreme-court-upends-law-of-treble-damages-in-patent-cases-06-15-201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skgf.com/collect/click.aspx?u=jRYOrR8N39RqZh0kRFS+Vs2AOpdqNUVPDTZSg1ew7Oyjodc3bOcLy92n9JH4SfXY5uBRPbJzSX1LbGMGC73JC+nHkJ/7fxnZynYeCOH/R8b1RohjVrbWrw==&amp;ch=c4c57161533a1a90b92ea7b4d18df1f48a0b6c3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wc.com/us/forensic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286000"/>
          </a:xfrm>
        </p:spPr>
        <p:txBody>
          <a:bodyPr>
            <a:normAutofit fontScale="90000"/>
          </a:bodyPr>
          <a:lstStyle/>
          <a:p>
            <a:r>
              <a:rPr lang="en-US" dirty="0" smtClean="0">
                <a:solidFill>
                  <a:schemeClr val="accent1"/>
                </a:solidFill>
              </a:rPr>
              <a:t>PLANNING FOR LIABILITY TO AVOID LIABILITY:  </a:t>
            </a:r>
            <a:br>
              <a:rPr lang="en-US" dirty="0" smtClean="0">
                <a:solidFill>
                  <a:schemeClr val="accent1"/>
                </a:solidFill>
              </a:rPr>
            </a:br>
            <a:r>
              <a:rPr lang="en-US" dirty="0" smtClean="0">
                <a:solidFill>
                  <a:schemeClr val="accent1"/>
                </a:solidFill>
              </a:rPr>
              <a:t>An Ounce of Prevention to Avoid Paying </a:t>
            </a:r>
            <a:r>
              <a:rPr lang="en-US" dirty="0">
                <a:solidFill>
                  <a:schemeClr val="accent1"/>
                </a:solidFill>
              </a:rPr>
              <a:t>F</a:t>
            </a:r>
            <a:r>
              <a:rPr lang="en-US" dirty="0" smtClean="0">
                <a:solidFill>
                  <a:schemeClr val="accent1"/>
                </a:solidFill>
              </a:rPr>
              <a:t>or a Pound of </a:t>
            </a:r>
            <a:r>
              <a:rPr lang="en-US" dirty="0">
                <a:solidFill>
                  <a:schemeClr val="accent1"/>
                </a:solidFill>
              </a:rPr>
              <a:t>C</a:t>
            </a:r>
            <a:r>
              <a:rPr lang="en-US" dirty="0" smtClean="0">
                <a:solidFill>
                  <a:schemeClr val="accent1"/>
                </a:solidFill>
              </a:rPr>
              <a:t>ure</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Duncan G. Byers, Esq.</a:t>
            </a:r>
          </a:p>
          <a:p>
            <a:r>
              <a:rPr lang="en-US" dirty="0" smtClean="0"/>
              <a:t>Pender &amp; Coward, PC</a:t>
            </a:r>
          </a:p>
          <a:p>
            <a:r>
              <a:rPr lang="en-US" dirty="0" smtClean="0"/>
              <a:t>Virginia Beach, Virginia</a:t>
            </a:r>
          </a:p>
          <a:p>
            <a:endParaRPr lang="en-US" dirty="0" smtClean="0"/>
          </a:p>
          <a:p>
            <a:endParaRPr lang="en-US" dirty="0"/>
          </a:p>
          <a:p>
            <a:endParaRPr lang="en-US" dirty="0" smtClean="0"/>
          </a:p>
          <a:p>
            <a:endParaRPr lang="en-US" dirty="0"/>
          </a:p>
        </p:txBody>
      </p:sp>
      <p:graphicFrame>
        <p:nvGraphicFramePr>
          <p:cNvPr id="32769" name="Object 1"/>
          <p:cNvGraphicFramePr>
            <a:graphicFrameLocks noChangeAspect="1"/>
          </p:cNvGraphicFramePr>
          <p:nvPr/>
        </p:nvGraphicFramePr>
        <p:xfrm>
          <a:off x="0" y="198"/>
          <a:ext cx="9144000" cy="6857207"/>
        </p:xfrm>
        <a:graphic>
          <a:graphicData uri="http://schemas.openxmlformats.org/presentationml/2006/ole">
            <p:oleObj spid="_x0000_s32769" name="Presentation" r:id="rId4" imgW="4570340" imgH="3427555" progId="PowerPoint.Show.8">
              <p:embed/>
            </p:oleObj>
          </a:graphicData>
        </a:graphic>
      </p:graphicFrame>
    </p:spTree>
    <p:extLst>
      <p:ext uri="{BB962C8B-B14F-4D97-AF65-F5344CB8AC3E}">
        <p14:creationId xmlns:p14="http://schemas.microsoft.com/office/powerpoint/2010/main" xmlns="" val="3302546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400" dirty="0" smtClean="0">
                <a:solidFill>
                  <a:schemeClr val="accent1"/>
                </a:solidFill>
                <a:latin typeface="+mj-lt"/>
              </a:rPr>
              <a:t>AVERAGE COSTS</a:t>
            </a:r>
            <a:r>
              <a:rPr lang="en-US" sz="4400" dirty="0"/>
              <a:t/>
            </a:r>
            <a:br>
              <a:rPr lang="en-US" sz="4400" dirty="0"/>
            </a:br>
            <a:endParaRPr lang="en-US" dirty="0">
              <a:solidFill>
                <a:schemeClr val="accent1"/>
              </a:solidFill>
            </a:endParaRPr>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endParaRPr lang="en-US" dirty="0" smtClean="0"/>
          </a:p>
          <a:p>
            <a:r>
              <a:rPr lang="en-US" dirty="0" smtClean="0"/>
              <a:t>Research and opinions (per patent)</a:t>
            </a:r>
          </a:p>
          <a:p>
            <a:pPr lvl="1"/>
            <a:r>
              <a:rPr lang="en-US" dirty="0" smtClean="0"/>
              <a:t>Novelty search, analysis and opinion:				$  3,278*</a:t>
            </a:r>
          </a:p>
          <a:p>
            <a:pPr lvl="1"/>
            <a:r>
              <a:rPr lang="en-US" dirty="0" smtClean="0"/>
              <a:t>Validity/Invalidity only opinion:				$13,015</a:t>
            </a:r>
          </a:p>
          <a:p>
            <a:pPr lvl="1"/>
            <a:r>
              <a:rPr lang="en-US" dirty="0" smtClean="0"/>
              <a:t>Infringement/Non-Infringement only opinion:			$11,323</a:t>
            </a:r>
          </a:p>
          <a:p>
            <a:pPr lvl="1"/>
            <a:r>
              <a:rPr lang="en-US" dirty="0" smtClean="0"/>
              <a:t>Combination Validity and Infringement 			$18,987</a:t>
            </a:r>
          </a:p>
          <a:p>
            <a:endParaRPr lang="en-US" dirty="0" smtClean="0"/>
          </a:p>
          <a:p>
            <a:r>
              <a:rPr lang="en-US" dirty="0" smtClean="0"/>
              <a:t>Preparing and filing applications</a:t>
            </a:r>
          </a:p>
          <a:p>
            <a:pPr lvl="1"/>
            <a:r>
              <a:rPr lang="en-US" dirty="0" smtClean="0"/>
              <a:t>provisional 						$  4,938 </a:t>
            </a:r>
          </a:p>
          <a:p>
            <a:pPr lvl="1"/>
            <a:r>
              <a:rPr lang="en-US" dirty="0" smtClean="0"/>
              <a:t>minimal complexity non-provisional				$  7,622	</a:t>
            </a:r>
          </a:p>
          <a:p>
            <a:pPr lvl="1"/>
            <a:r>
              <a:rPr lang="en-US" dirty="0" smtClean="0"/>
              <a:t>relatively complex biotech/chemical				$11,944</a:t>
            </a:r>
          </a:p>
          <a:p>
            <a:pPr lvl="1"/>
            <a:r>
              <a:rPr lang="en-US" dirty="0" smtClean="0"/>
              <a:t>relatively complex electrical/computer			$11,810</a:t>
            </a:r>
          </a:p>
          <a:p>
            <a:pPr lvl="1"/>
            <a:r>
              <a:rPr lang="en-US" dirty="0" smtClean="0"/>
              <a:t>relatively complex mechanical				$10,657</a:t>
            </a:r>
          </a:p>
          <a:p>
            <a:endParaRPr lang="en-US" dirty="0" smtClean="0"/>
          </a:p>
          <a:p>
            <a:r>
              <a:rPr lang="en-US" dirty="0" smtClean="0"/>
              <a:t>Prosecution of applications </a:t>
            </a:r>
          </a:p>
          <a:p>
            <a:pPr lvl="1"/>
            <a:r>
              <a:rPr lang="en-US" dirty="0" smtClean="0"/>
              <a:t>Amendment/argument				      $  2,479 - $10,250                                                                                                                                                                                                                                                                                                                                                                                                                                                                                                                                                                                                                                                                                                                                                                                                                                                                                                                     </a:t>
            </a:r>
          </a:p>
          <a:p>
            <a:pPr marL="457200" lvl="1" indent="0">
              <a:buNone/>
            </a:pPr>
            <a:endParaRPr lang="en-US" dirty="0"/>
          </a:p>
          <a:p>
            <a:pPr marL="457200" lvl="1" indent="0">
              <a:buNone/>
            </a:pPr>
            <a:r>
              <a:rPr lang="en-US" dirty="0" smtClean="0"/>
              <a:t>*    AIPLA </a:t>
            </a:r>
            <a:r>
              <a:rPr lang="en-US" dirty="0"/>
              <a:t>Report of the Economic Survey </a:t>
            </a:r>
            <a:r>
              <a:rPr lang="en-US" dirty="0" smtClean="0"/>
              <a:t>2015</a:t>
            </a:r>
            <a:r>
              <a:rPr lang="en-US" sz="3200" dirty="0"/>
              <a:t/>
            </a:r>
            <a:br>
              <a:rPr lang="en-US" sz="3200" dirty="0"/>
            </a:br>
            <a:endParaRPr lang="en-US" dirty="0" smtClean="0"/>
          </a:p>
          <a:p>
            <a:pPr lvl="1"/>
            <a:endParaRPr lang="en-US" dirty="0"/>
          </a:p>
        </p:txBody>
      </p:sp>
    </p:spTree>
    <p:extLst>
      <p:ext uri="{BB962C8B-B14F-4D97-AF65-F5344CB8AC3E}">
        <p14:creationId xmlns:p14="http://schemas.microsoft.com/office/powerpoint/2010/main" xmlns="" val="252175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AVERAGE COSTS (2)</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a:t>Patent Office proceedings</a:t>
            </a:r>
          </a:p>
          <a:p>
            <a:pPr lvl="1"/>
            <a:r>
              <a:rPr lang="en-US" dirty="0"/>
              <a:t>Appeal to Board without oral </a:t>
            </a:r>
            <a:r>
              <a:rPr lang="en-US" dirty="0" smtClean="0"/>
              <a:t>argument   </a:t>
            </a:r>
            <a:r>
              <a:rPr lang="en-US" dirty="0"/>
              <a:t>	       $  4,968 - $14,400	</a:t>
            </a:r>
          </a:p>
          <a:p>
            <a:pPr lvl="1"/>
            <a:r>
              <a:rPr lang="en-US" dirty="0"/>
              <a:t>Appeal to Board with oral argument	</a:t>
            </a:r>
            <a:r>
              <a:rPr lang="en-US" dirty="0" smtClean="0"/>
              <a:t>       	       $</a:t>
            </a:r>
            <a:r>
              <a:rPr lang="en-US" dirty="0"/>
              <a:t>10,407 - $32,500</a:t>
            </a:r>
          </a:p>
          <a:p>
            <a:endParaRPr lang="en-US" dirty="0"/>
          </a:p>
          <a:p>
            <a:r>
              <a:rPr lang="en-US" dirty="0" smtClean="0"/>
              <a:t>Appeals to the Federal Circuit from the USPTO</a:t>
            </a:r>
            <a:endParaRPr lang="en-US" dirty="0"/>
          </a:p>
          <a:p>
            <a:pPr lvl="1"/>
            <a:r>
              <a:rPr lang="en-US" dirty="0" smtClean="0"/>
              <a:t>Carefully consider</a:t>
            </a:r>
          </a:p>
          <a:p>
            <a:pPr lvl="1"/>
            <a:r>
              <a:rPr lang="en-US" dirty="0" smtClean="0"/>
              <a:t>Federal Circuit success rates</a:t>
            </a:r>
          </a:p>
          <a:p>
            <a:pPr lvl="1"/>
            <a:r>
              <a:rPr lang="en-US" dirty="0" smtClean="0"/>
              <a:t>Appeals are costly</a:t>
            </a:r>
            <a:r>
              <a:rPr lang="en-US" dirty="0"/>
              <a:t>	</a:t>
            </a:r>
            <a:r>
              <a:rPr lang="en-US" dirty="0" smtClean="0"/>
              <a:t>					</a:t>
            </a:r>
            <a:endParaRPr lang="en-US" dirty="0"/>
          </a:p>
          <a:p>
            <a:endParaRPr lang="en-US" dirty="0"/>
          </a:p>
        </p:txBody>
      </p:sp>
    </p:spTree>
    <p:extLst>
      <p:ext uri="{BB962C8B-B14F-4D97-AF65-F5344CB8AC3E}">
        <p14:creationId xmlns:p14="http://schemas.microsoft.com/office/powerpoint/2010/main" xmlns="" val="224812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III.	REDUCING COSTS</a:t>
            </a:r>
            <a:endParaRPr lang="en-US" dirty="0">
              <a:solidFill>
                <a:schemeClr val="accent1"/>
              </a:solidFill>
            </a:endParaRPr>
          </a:p>
        </p:txBody>
      </p:sp>
      <p:sp>
        <p:nvSpPr>
          <p:cNvPr id="3" name="Content Placeholder 2"/>
          <p:cNvSpPr>
            <a:spLocks noGrp="1"/>
          </p:cNvSpPr>
          <p:nvPr>
            <p:ph idx="1"/>
          </p:nvPr>
        </p:nvSpPr>
        <p:spPr/>
        <p:txBody>
          <a:bodyPr>
            <a:normAutofit lnSpcReduction="10000"/>
          </a:bodyPr>
          <a:lstStyle/>
          <a:p>
            <a:r>
              <a:rPr lang="en-US" dirty="0" smtClean="0"/>
              <a:t>Cost certainty / alternative billing structures </a:t>
            </a:r>
          </a:p>
          <a:p>
            <a:r>
              <a:rPr lang="en-US" dirty="0" smtClean="0"/>
              <a:t>Hourly versus fixed fee:  patent protection</a:t>
            </a:r>
          </a:p>
          <a:p>
            <a:pPr lvl="1"/>
            <a:r>
              <a:rPr lang="en-US" dirty="0"/>
              <a:t>Only an average of 26-37% of patent applications are prepared and filed utilizing a fixed fee</a:t>
            </a:r>
          </a:p>
          <a:p>
            <a:pPr lvl="1"/>
            <a:r>
              <a:rPr lang="en-US" dirty="0"/>
              <a:t>At Pender &amp; Coward, patent applications are prepared and filed almost exclusively using a fixed fee*</a:t>
            </a:r>
          </a:p>
          <a:p>
            <a:r>
              <a:rPr lang="en-US" dirty="0" smtClean="0"/>
              <a:t>Use alternative billing for patent prosecution and litigation</a:t>
            </a:r>
          </a:p>
        </p:txBody>
      </p:sp>
    </p:spTree>
    <p:extLst>
      <p:ext uri="{BB962C8B-B14F-4D97-AF65-F5344CB8AC3E}">
        <p14:creationId xmlns:p14="http://schemas.microsoft.com/office/powerpoint/2010/main" xmlns="" val="112402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REDUCING COSTS (2)</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Patent prosecution</a:t>
            </a:r>
          </a:p>
          <a:p>
            <a:pPr lvl="1"/>
            <a:r>
              <a:rPr lang="en-US" dirty="0" smtClean="0"/>
              <a:t>Flat/fixed fee rates</a:t>
            </a:r>
          </a:p>
          <a:p>
            <a:pPr lvl="1"/>
            <a:r>
              <a:rPr lang="en-US" dirty="0" smtClean="0"/>
              <a:t>Readily-available data as benchmarks</a:t>
            </a:r>
          </a:p>
          <a:p>
            <a:pPr lvl="1"/>
            <a:r>
              <a:rPr lang="en-US" dirty="0" smtClean="0"/>
              <a:t>Prosecution and appeals</a:t>
            </a:r>
          </a:p>
          <a:p>
            <a:pPr lvl="2"/>
            <a:r>
              <a:rPr lang="en-US" dirty="0" smtClean="0"/>
              <a:t>Prior art searches/clearances/opinions</a:t>
            </a:r>
          </a:p>
          <a:p>
            <a:pPr lvl="2"/>
            <a:r>
              <a:rPr lang="en-US" dirty="0" smtClean="0"/>
              <a:t>Patent preparation and filing</a:t>
            </a:r>
          </a:p>
          <a:p>
            <a:pPr lvl="2"/>
            <a:r>
              <a:rPr lang="en-US" dirty="0" smtClean="0"/>
              <a:t>Responding to office actions</a:t>
            </a:r>
          </a:p>
          <a:p>
            <a:pPr lvl="2"/>
            <a:r>
              <a:rPr lang="en-US" dirty="0" smtClean="0"/>
              <a:t>Preparing and filing appeals</a:t>
            </a:r>
          </a:p>
          <a:p>
            <a:pPr lvl="2"/>
            <a:r>
              <a:rPr lang="en-US" dirty="0" smtClean="0"/>
              <a:t>Particular events in appeals/reexaminations/etc.</a:t>
            </a:r>
          </a:p>
          <a:p>
            <a:pPr lvl="2"/>
            <a:endParaRPr lang="en-US" dirty="0"/>
          </a:p>
        </p:txBody>
      </p:sp>
    </p:spTree>
    <p:extLst>
      <p:ext uri="{BB962C8B-B14F-4D97-AF65-F5344CB8AC3E}">
        <p14:creationId xmlns:p14="http://schemas.microsoft.com/office/powerpoint/2010/main" xmlns="" val="2161216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REDUCING COSTS (3)</a:t>
            </a:r>
            <a:endParaRPr lang="en-US" dirty="0">
              <a:solidFill>
                <a:schemeClr val="accent1"/>
              </a:solidFill>
            </a:endParaRPr>
          </a:p>
        </p:txBody>
      </p:sp>
      <p:sp>
        <p:nvSpPr>
          <p:cNvPr id="3" name="Content Placeholder 2"/>
          <p:cNvSpPr>
            <a:spLocks noGrp="1"/>
          </p:cNvSpPr>
          <p:nvPr>
            <p:ph idx="1"/>
          </p:nvPr>
        </p:nvSpPr>
        <p:spPr/>
        <p:txBody>
          <a:bodyPr>
            <a:normAutofit fontScale="77500" lnSpcReduction="20000"/>
          </a:bodyPr>
          <a:lstStyle/>
          <a:p>
            <a:r>
              <a:rPr lang="en-US" dirty="0" smtClean="0"/>
              <a:t>Litigation</a:t>
            </a:r>
          </a:p>
          <a:p>
            <a:pPr lvl="1"/>
            <a:r>
              <a:rPr lang="en-US" dirty="0" smtClean="0"/>
              <a:t>Preparation:  $100,000 of protection is worth millions in cure </a:t>
            </a:r>
          </a:p>
          <a:p>
            <a:pPr lvl="1"/>
            <a:endParaRPr lang="en-US" dirty="0" smtClean="0"/>
          </a:p>
          <a:p>
            <a:pPr lvl="1"/>
            <a:endParaRPr lang="en-US" dirty="0"/>
          </a:p>
          <a:p>
            <a:pPr marL="457200" lvl="1" indent="0">
              <a:buNone/>
            </a:pPr>
            <a:r>
              <a:rPr lang="en-US" dirty="0" smtClean="0"/>
              <a:t>				vs.</a:t>
            </a:r>
          </a:p>
          <a:p>
            <a:pPr lvl="1"/>
            <a:endParaRPr lang="en-US" dirty="0"/>
          </a:p>
          <a:p>
            <a:pPr lvl="1"/>
            <a:endParaRPr lang="en-US" dirty="0" smtClean="0"/>
          </a:p>
          <a:p>
            <a:pPr lvl="1"/>
            <a:endParaRPr lang="en-US" dirty="0" smtClean="0"/>
          </a:p>
          <a:p>
            <a:pPr lvl="1"/>
            <a:r>
              <a:rPr lang="en-US" dirty="0" smtClean="0"/>
              <a:t>Preparation includes identifying and preserving information early</a:t>
            </a:r>
          </a:p>
          <a:p>
            <a:pPr lvl="1"/>
            <a:r>
              <a:rPr lang="en-US" dirty="0" smtClean="0"/>
              <a:t>Alternative fee structures</a:t>
            </a:r>
          </a:p>
          <a:p>
            <a:pPr lvl="1"/>
            <a:r>
              <a:rPr lang="en-US" dirty="0" smtClean="0"/>
              <a:t>Go on the offensive</a:t>
            </a:r>
          </a:p>
          <a:p>
            <a:pPr lvl="2"/>
            <a:endParaRPr lang="en-US" dirty="0" smtClean="0"/>
          </a:p>
          <a:p>
            <a:pPr lvl="2"/>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2514600"/>
            <a:ext cx="2724150"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pender-appserv\byers_law\New P&amp;C Marketing\India February 2017\Seminar preparation\Picture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5000" y="2368062"/>
            <a:ext cx="249555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086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REDUCING COSTS (4):</a:t>
            </a:r>
            <a:br>
              <a:rPr lang="en-US" dirty="0" smtClean="0">
                <a:solidFill>
                  <a:schemeClr val="accent1"/>
                </a:solidFill>
              </a:rPr>
            </a:br>
            <a:r>
              <a:rPr lang="en-US" dirty="0" smtClean="0">
                <a:solidFill>
                  <a:schemeClr val="accent1"/>
                </a:solidFill>
              </a:rPr>
              <a:t>Advice of Counsel</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Advice of Counsel is a defense against claims of willful infringement.</a:t>
            </a:r>
          </a:p>
          <a:p>
            <a:r>
              <a:rPr lang="en-US" dirty="0" smtClean="0"/>
              <a:t>Failure to obtain the advice of counsel, or the failure to present evidence of such advice to a court or jury may not be used to prove that the accused infringer willfully infringed.  35 U.S.C. § 298.</a:t>
            </a:r>
          </a:p>
          <a:p>
            <a:pPr marL="457200" lvl="1" indent="0">
              <a:buNone/>
            </a:pPr>
            <a:r>
              <a:rPr lang="en-US" dirty="0" smtClean="0"/>
              <a:t> </a:t>
            </a:r>
          </a:p>
          <a:p>
            <a:pPr lvl="1"/>
            <a:endParaRPr lang="en-US" dirty="0"/>
          </a:p>
        </p:txBody>
      </p:sp>
    </p:spTree>
    <p:extLst>
      <p:ext uri="{BB962C8B-B14F-4D97-AF65-F5344CB8AC3E}">
        <p14:creationId xmlns:p14="http://schemas.microsoft.com/office/powerpoint/2010/main" xmlns="" val="288514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Advice of Counsel (cont.)</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However – the cost of obtaining a Freedom-to-Operate or other opinion of counsel (non-infringement, etc.) is far cheaper than facing an infringement suit without having obtained an opinion first</a:t>
            </a:r>
          </a:p>
          <a:p>
            <a:pPr lvl="1"/>
            <a:endParaRPr lang="en-US" dirty="0"/>
          </a:p>
        </p:txBody>
      </p:sp>
    </p:spTree>
    <p:extLst>
      <p:ext uri="{BB962C8B-B14F-4D97-AF65-F5344CB8AC3E}">
        <p14:creationId xmlns:p14="http://schemas.microsoft.com/office/powerpoint/2010/main" xmlns="" val="311254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IV.	PLANNING</a:t>
            </a:r>
            <a:br>
              <a:rPr lang="en-US" dirty="0" smtClean="0">
                <a:solidFill>
                  <a:schemeClr val="accent1"/>
                </a:solidFill>
              </a:rPr>
            </a:br>
            <a:r>
              <a:rPr lang="en-US" dirty="0" smtClean="0">
                <a:solidFill>
                  <a:schemeClr val="accent1"/>
                </a:solidFill>
              </a:rPr>
              <a:t>Starting Early</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Develop a plan for the tracking of IP creation and review of IP development</a:t>
            </a:r>
          </a:p>
          <a:p>
            <a:r>
              <a:rPr lang="en-US" dirty="0" smtClean="0"/>
              <a:t>The plan should include reviews by both management and counsel</a:t>
            </a:r>
          </a:p>
          <a:p>
            <a:r>
              <a:rPr lang="en-US" dirty="0" smtClean="0"/>
              <a:t>The plan should track not just development but responsible parties and particular input</a:t>
            </a:r>
          </a:p>
          <a:p>
            <a:pPr marL="457200" lvl="1" indent="0">
              <a:buNone/>
            </a:pPr>
            <a:endParaRPr lang="en-US" dirty="0" smtClean="0"/>
          </a:p>
        </p:txBody>
      </p:sp>
    </p:spTree>
    <p:extLst>
      <p:ext uri="{BB962C8B-B14F-4D97-AF65-F5344CB8AC3E}">
        <p14:creationId xmlns:p14="http://schemas.microsoft.com/office/powerpoint/2010/main" xmlns="" val="2412288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PLANNING (2)</a:t>
            </a:r>
            <a:br>
              <a:rPr lang="en-US" dirty="0" smtClean="0">
                <a:solidFill>
                  <a:schemeClr val="accent1"/>
                </a:solidFill>
              </a:rPr>
            </a:br>
            <a:r>
              <a:rPr lang="en-US" dirty="0" smtClean="0">
                <a:solidFill>
                  <a:schemeClr val="accent1"/>
                </a:solidFill>
              </a:rPr>
              <a:t>Specific Planning: Overview</a:t>
            </a:r>
            <a:endParaRPr lang="en-US" dirty="0">
              <a:solidFill>
                <a:schemeClr val="accent1"/>
              </a:solidFill>
            </a:endParaRPr>
          </a:p>
        </p:txBody>
      </p:sp>
      <p:sp>
        <p:nvSpPr>
          <p:cNvPr id="3" name="Content Placeholder 2"/>
          <p:cNvSpPr>
            <a:spLocks noGrp="1"/>
          </p:cNvSpPr>
          <p:nvPr>
            <p:ph idx="1"/>
          </p:nvPr>
        </p:nvSpPr>
        <p:spPr/>
        <p:txBody>
          <a:bodyPr>
            <a:normAutofit/>
          </a:bodyPr>
          <a:lstStyle/>
          <a:p>
            <a:r>
              <a:rPr lang="en-US" dirty="0" smtClean="0"/>
              <a:t>Will be task specific</a:t>
            </a:r>
          </a:p>
          <a:p>
            <a:r>
              <a:rPr lang="en-US" dirty="0" smtClean="0"/>
              <a:t>Will vary from technology to technology</a:t>
            </a:r>
          </a:p>
          <a:p>
            <a:r>
              <a:rPr lang="en-US" dirty="0" smtClean="0"/>
              <a:t>Will vary from company to company, </a:t>
            </a:r>
          </a:p>
          <a:p>
            <a:r>
              <a:rPr lang="en-US" dirty="0" smtClean="0"/>
              <a:t>Do a cost-benefit analysis</a:t>
            </a:r>
            <a:endParaRPr lang="en-US" dirty="0"/>
          </a:p>
        </p:txBody>
      </p:sp>
    </p:spTree>
    <p:extLst>
      <p:ext uri="{BB962C8B-B14F-4D97-AF65-F5344CB8AC3E}">
        <p14:creationId xmlns:p14="http://schemas.microsoft.com/office/powerpoint/2010/main" xmlns="" val="42904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Specific Planning:</a:t>
            </a:r>
            <a:br>
              <a:rPr lang="en-US" dirty="0" smtClean="0">
                <a:solidFill>
                  <a:schemeClr val="accent1"/>
                </a:solidFill>
              </a:rPr>
            </a:br>
            <a:r>
              <a:rPr lang="en-US" dirty="0" smtClean="0">
                <a:solidFill>
                  <a:schemeClr val="accent1"/>
                </a:solidFill>
              </a:rPr>
              <a:t>Scope</a:t>
            </a:r>
            <a:endParaRPr lang="en-US" dirty="0"/>
          </a:p>
        </p:txBody>
      </p:sp>
      <p:sp>
        <p:nvSpPr>
          <p:cNvPr id="3" name="Content Placeholder 2"/>
          <p:cNvSpPr>
            <a:spLocks noGrp="1"/>
          </p:cNvSpPr>
          <p:nvPr>
            <p:ph idx="1"/>
          </p:nvPr>
        </p:nvSpPr>
        <p:spPr/>
        <p:txBody>
          <a:bodyPr>
            <a:normAutofit/>
          </a:bodyPr>
          <a:lstStyle/>
          <a:p>
            <a:pPr lvl="1"/>
            <a:r>
              <a:rPr lang="en-US" dirty="0" smtClean="0"/>
              <a:t>Define the scope of the research/inventive process</a:t>
            </a:r>
          </a:p>
          <a:p>
            <a:pPr lvl="2"/>
            <a:r>
              <a:rPr lang="en-US" dirty="0" smtClean="0"/>
              <a:t>The scope of the work and the state of the art </a:t>
            </a:r>
          </a:p>
          <a:p>
            <a:pPr lvl="2"/>
            <a:r>
              <a:rPr lang="en-US" dirty="0" smtClean="0"/>
              <a:t>Milestones and documentation</a:t>
            </a:r>
          </a:p>
          <a:p>
            <a:pPr lvl="2"/>
            <a:r>
              <a:rPr lang="en-US" dirty="0" smtClean="0"/>
              <a:t>Projecting costs</a:t>
            </a:r>
          </a:p>
          <a:p>
            <a:pPr lvl="2"/>
            <a:r>
              <a:rPr lang="en-US" dirty="0" smtClean="0"/>
              <a:t>Marketplace projections</a:t>
            </a:r>
          </a:p>
          <a:p>
            <a:pPr lvl="2"/>
            <a:r>
              <a:rPr lang="en-US" dirty="0" smtClean="0"/>
              <a:t>Competitors and competing products </a:t>
            </a:r>
          </a:p>
          <a:p>
            <a:pPr lvl="2"/>
            <a:r>
              <a:rPr lang="en-US" dirty="0" smtClean="0"/>
              <a:t>Progress tracking and review</a:t>
            </a:r>
            <a:endParaRPr lang="en-US" dirty="0"/>
          </a:p>
        </p:txBody>
      </p:sp>
    </p:spTree>
    <p:extLst>
      <p:ext uri="{BB962C8B-B14F-4D97-AF65-F5344CB8AC3E}">
        <p14:creationId xmlns:p14="http://schemas.microsoft.com/office/powerpoint/2010/main" xmlns="" val="108084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2286000"/>
          </a:xfrm>
        </p:spPr>
        <p:txBody>
          <a:bodyPr>
            <a:normAutofit fontScale="90000"/>
          </a:bodyPr>
          <a:lstStyle/>
          <a:p>
            <a:r>
              <a:rPr lang="en-US" dirty="0" smtClean="0">
                <a:solidFill>
                  <a:schemeClr val="accent1"/>
                </a:solidFill>
              </a:rPr>
              <a:t>PLANNING FOR LIABILITY TO AVOID LIABILITY:  </a:t>
            </a:r>
            <a:br>
              <a:rPr lang="en-US" dirty="0" smtClean="0">
                <a:solidFill>
                  <a:schemeClr val="accent1"/>
                </a:solidFill>
              </a:rPr>
            </a:br>
            <a:r>
              <a:rPr lang="en-US" dirty="0" smtClean="0">
                <a:solidFill>
                  <a:schemeClr val="accent1"/>
                </a:solidFill>
              </a:rPr>
              <a:t>An Ounce of Prevention to Avoid Paying </a:t>
            </a:r>
            <a:r>
              <a:rPr lang="en-US" dirty="0">
                <a:solidFill>
                  <a:schemeClr val="accent1"/>
                </a:solidFill>
              </a:rPr>
              <a:t>F</a:t>
            </a:r>
            <a:r>
              <a:rPr lang="en-US" dirty="0" smtClean="0">
                <a:solidFill>
                  <a:schemeClr val="accent1"/>
                </a:solidFill>
              </a:rPr>
              <a:t>or a Pound of </a:t>
            </a:r>
            <a:r>
              <a:rPr lang="en-US" dirty="0">
                <a:solidFill>
                  <a:schemeClr val="accent1"/>
                </a:solidFill>
              </a:rPr>
              <a:t>C</a:t>
            </a:r>
            <a:r>
              <a:rPr lang="en-US" dirty="0" smtClean="0">
                <a:solidFill>
                  <a:schemeClr val="accent1"/>
                </a:solidFill>
              </a:rPr>
              <a:t>ure</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Duncan G. Byers, Esq.</a:t>
            </a:r>
          </a:p>
          <a:p>
            <a:r>
              <a:rPr lang="en-US" dirty="0" smtClean="0"/>
              <a:t>Pender &amp; Coward, PC</a:t>
            </a:r>
          </a:p>
          <a:p>
            <a:r>
              <a:rPr lang="en-US" dirty="0" smtClean="0"/>
              <a:t>Virginia Beach, Virginia</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xmlns="" val="3302546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Specific </a:t>
            </a:r>
            <a:r>
              <a:rPr lang="en-US" dirty="0" smtClean="0">
                <a:solidFill>
                  <a:schemeClr val="accent1"/>
                </a:solidFill>
              </a:rPr>
              <a:t>Planning:</a:t>
            </a:r>
            <a:br>
              <a:rPr lang="en-US" dirty="0" smtClean="0">
                <a:solidFill>
                  <a:schemeClr val="accent1"/>
                </a:solidFill>
              </a:rPr>
            </a:br>
            <a:r>
              <a:rPr lang="en-US" dirty="0" smtClean="0">
                <a:solidFill>
                  <a:schemeClr val="accent1"/>
                </a:solidFill>
              </a:rPr>
              <a:t>Checklists/Audits</a:t>
            </a:r>
            <a:endParaRPr lang="en-US" dirty="0"/>
          </a:p>
        </p:txBody>
      </p:sp>
      <p:sp>
        <p:nvSpPr>
          <p:cNvPr id="3" name="Content Placeholder 2"/>
          <p:cNvSpPr>
            <a:spLocks noGrp="1"/>
          </p:cNvSpPr>
          <p:nvPr>
            <p:ph idx="1"/>
          </p:nvPr>
        </p:nvSpPr>
        <p:spPr/>
        <p:txBody>
          <a:bodyPr>
            <a:normAutofit/>
          </a:bodyPr>
          <a:lstStyle/>
          <a:p>
            <a:r>
              <a:rPr lang="en-US" dirty="0" smtClean="0"/>
              <a:t>CHECKLISTS</a:t>
            </a:r>
          </a:p>
          <a:p>
            <a:pPr lvl="1"/>
            <a:r>
              <a:rPr lang="en-US" dirty="0" smtClean="0"/>
              <a:t>Provide structure and allow identification of research/industry/business specific concerns to be addressed</a:t>
            </a:r>
          </a:p>
          <a:p>
            <a:pPr lvl="2"/>
            <a:r>
              <a:rPr lang="en-US" dirty="0" smtClean="0"/>
              <a:t>Determine the IP to be protected</a:t>
            </a:r>
          </a:p>
          <a:p>
            <a:pPr lvl="2"/>
            <a:r>
              <a:rPr lang="en-US" dirty="0" smtClean="0"/>
              <a:t>Internal IP audits</a:t>
            </a:r>
          </a:p>
          <a:p>
            <a:pPr lvl="2"/>
            <a:r>
              <a:rPr lang="en-US" dirty="0" smtClean="0"/>
              <a:t>Prioritize</a:t>
            </a:r>
          </a:p>
          <a:p>
            <a:pPr lvl="3"/>
            <a:r>
              <a:rPr lang="en-US" dirty="0" smtClean="0"/>
              <a:t>Cost/benefit analysis</a:t>
            </a:r>
          </a:p>
          <a:p>
            <a:pPr lvl="3"/>
            <a:r>
              <a:rPr lang="en-US" dirty="0" smtClean="0"/>
              <a:t>Protection from an offensive/defensive posture</a:t>
            </a:r>
          </a:p>
          <a:p>
            <a:pPr lvl="2"/>
            <a:endParaRPr lang="en-US" dirty="0" smtClean="0"/>
          </a:p>
          <a:p>
            <a:pPr lvl="2"/>
            <a:endParaRPr lang="en-US" dirty="0"/>
          </a:p>
        </p:txBody>
      </p:sp>
    </p:spTree>
    <p:extLst>
      <p:ext uri="{BB962C8B-B14F-4D97-AF65-F5344CB8AC3E}">
        <p14:creationId xmlns:p14="http://schemas.microsoft.com/office/powerpoint/2010/main" xmlns="" val="89366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Specific </a:t>
            </a:r>
            <a:r>
              <a:rPr lang="en-US" dirty="0" smtClean="0">
                <a:solidFill>
                  <a:schemeClr val="accent1"/>
                </a:solidFill>
              </a:rPr>
              <a:t>Planning:</a:t>
            </a:r>
            <a:br>
              <a:rPr lang="en-US" dirty="0" smtClean="0">
                <a:solidFill>
                  <a:schemeClr val="accent1"/>
                </a:solidFill>
              </a:rPr>
            </a:br>
            <a:r>
              <a:rPr lang="en-US" dirty="0" smtClean="0">
                <a:solidFill>
                  <a:schemeClr val="accent1"/>
                </a:solidFill>
              </a:rPr>
              <a:t>Running an Audit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Establish the goals of the audit</a:t>
            </a:r>
          </a:p>
          <a:p>
            <a:r>
              <a:rPr lang="en-US" dirty="0" smtClean="0"/>
              <a:t>Determine the methodology of the audit</a:t>
            </a:r>
          </a:p>
          <a:p>
            <a:r>
              <a:rPr lang="en-US" dirty="0" smtClean="0"/>
              <a:t>Identify and classify IP</a:t>
            </a:r>
          </a:p>
          <a:p>
            <a:r>
              <a:rPr lang="en-US" dirty="0" smtClean="0"/>
              <a:t>Identify documentation</a:t>
            </a:r>
          </a:p>
          <a:p>
            <a:r>
              <a:rPr lang="en-US" dirty="0" smtClean="0"/>
              <a:t>Examination of documentation</a:t>
            </a:r>
          </a:p>
          <a:p>
            <a:r>
              <a:rPr lang="en-US" dirty="0" smtClean="0"/>
              <a:t>Ownership</a:t>
            </a:r>
          </a:p>
          <a:p>
            <a:r>
              <a:rPr lang="en-US" dirty="0" smtClean="0"/>
              <a:t>Validity</a:t>
            </a:r>
            <a:endParaRPr lang="en-US" dirty="0"/>
          </a:p>
          <a:p>
            <a:pPr lvl="1"/>
            <a:r>
              <a:rPr lang="en-US" dirty="0" smtClean="0"/>
              <a:t>Searches and opinions</a:t>
            </a:r>
            <a:endParaRPr lang="en-US" dirty="0"/>
          </a:p>
          <a:p>
            <a:r>
              <a:rPr lang="en-US" dirty="0" smtClean="0"/>
              <a:t>Protection planning</a:t>
            </a:r>
          </a:p>
          <a:p>
            <a:r>
              <a:rPr lang="en-US" dirty="0" smtClean="0"/>
              <a:t>Tracking</a:t>
            </a:r>
          </a:p>
          <a:p>
            <a:r>
              <a:rPr lang="en-US" dirty="0" smtClean="0"/>
              <a:t>Final, updatable format</a:t>
            </a:r>
          </a:p>
          <a:p>
            <a:endParaRPr lang="en-US" dirty="0"/>
          </a:p>
        </p:txBody>
      </p:sp>
    </p:spTree>
    <p:extLst>
      <p:ext uri="{BB962C8B-B14F-4D97-AF65-F5344CB8AC3E}">
        <p14:creationId xmlns:p14="http://schemas.microsoft.com/office/powerpoint/2010/main" xmlns="" val="953853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goal</a:t>
            </a:r>
            <a:endParaRPr lang="en-US" dirty="0"/>
          </a:p>
        </p:txBody>
      </p:sp>
      <p:sp>
        <p:nvSpPr>
          <p:cNvPr id="5" name="Content Placeholder 4"/>
          <p:cNvSpPr>
            <a:spLocks noGrp="1"/>
          </p:cNvSpPr>
          <p:nvPr>
            <p:ph idx="1"/>
          </p:nvPr>
        </p:nvSpPr>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a:t>	</a:t>
            </a:r>
            <a:r>
              <a:rPr lang="en-US" dirty="0" smtClean="0"/>
              <a:t>		</a:t>
            </a:r>
          </a:p>
          <a:p>
            <a:pPr marL="0" indent="0">
              <a:buNone/>
            </a:pPr>
            <a:r>
              <a:rPr lang="en-US" dirty="0" smtClean="0"/>
              <a:t>     Now 		      versus 			Later</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133600"/>
            <a:ext cx="2725737"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8188" y="2057400"/>
            <a:ext cx="249396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886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xmlns="" val="893066094"/>
              </p:ext>
            </p:extLst>
          </p:nvPr>
        </p:nvGraphicFramePr>
        <p:xfrm>
          <a:off x="2057400" y="457200"/>
          <a:ext cx="4724400" cy="5816600"/>
        </p:xfrm>
        <a:graphic>
          <a:graphicData uri="http://schemas.openxmlformats.org/presentationml/2006/ole">
            <p:oleObj spid="_x0000_s3080" name="Acrobat Document" r:id="rId3" imgW="7768440" imgH="10058400" progId="AcroExch.Document.DC">
              <p:embed/>
            </p:oleObj>
          </a:graphicData>
        </a:graphic>
      </p:graphicFrame>
    </p:spTree>
    <p:extLst>
      <p:ext uri="{BB962C8B-B14F-4D97-AF65-F5344CB8AC3E}">
        <p14:creationId xmlns:p14="http://schemas.microsoft.com/office/powerpoint/2010/main" xmlns="" val="69958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APPENDIX I:</a:t>
            </a:r>
            <a:br>
              <a:rPr lang="en-US" sz="2800" dirty="0" smtClean="0">
                <a:solidFill>
                  <a:schemeClr val="accent1"/>
                </a:solidFill>
              </a:rPr>
            </a:br>
            <a:r>
              <a:rPr lang="en-US" sz="2800" dirty="0" smtClean="0">
                <a:solidFill>
                  <a:schemeClr val="accent1"/>
                </a:solidFill>
              </a:rPr>
              <a:t>Research exceptions to patent infringement:  India and the U.S.</a:t>
            </a:r>
            <a:endParaRPr lang="en-US" sz="2800" dirty="0">
              <a:solidFill>
                <a:schemeClr val="accent1"/>
              </a:solidFill>
            </a:endParaRPr>
          </a:p>
        </p:txBody>
      </p:sp>
      <p:sp>
        <p:nvSpPr>
          <p:cNvPr id="3" name="Content Placeholder 2"/>
          <p:cNvSpPr>
            <a:spLocks noGrp="1"/>
          </p:cNvSpPr>
          <p:nvPr>
            <p:ph idx="1"/>
          </p:nvPr>
        </p:nvSpPr>
        <p:spPr/>
        <p:txBody>
          <a:bodyPr>
            <a:normAutofit fontScale="25000" lnSpcReduction="20000"/>
          </a:bodyPr>
          <a:lstStyle/>
          <a:p>
            <a:r>
              <a:rPr lang="en-US" dirty="0"/>
              <a:t>Whenever a patent is granted, patentee gets a right to prevent third parties from doing certain activities without the permission of the Patent Owner. Exercising any of the rights without permission of the Patentee constitutes the infringement and infringer is liable to be prosecuted in the court of law. However, rights granted to the Patentee are not the absolute rights and Patent Act provides for some exceptions. Section 48 and Section 107A of the Indian Patent Act, 1970 have been reproduced below which respectively provide for rights of the Patentees and certain activities that do not constitute infringement.</a:t>
            </a:r>
          </a:p>
          <a:p>
            <a:r>
              <a:rPr lang="en-US" b="1" dirty="0"/>
              <a:t>Section 48:</a:t>
            </a:r>
            <a:endParaRPr lang="en-US" dirty="0"/>
          </a:p>
          <a:p>
            <a:r>
              <a:rPr lang="en-US" dirty="0"/>
              <a:t>Rights of patentees.—</a:t>
            </a:r>
          </a:p>
          <a:p>
            <a:r>
              <a:rPr lang="en-US" i="1" dirty="0"/>
              <a:t>Subject to the other provisions contained in this Act and the conditions specified in section 47, a patent granted under this Act shall confer upon the patentee—</a:t>
            </a:r>
            <a:endParaRPr lang="en-US" dirty="0"/>
          </a:p>
          <a:p>
            <a:r>
              <a:rPr lang="en-US" i="1" dirty="0"/>
              <a:t>(a) where the subject matter of the patent is a product, the exclusive right to prevent third parties, who do not have his consent, from the act of making, using, offering for sale, selling or importing for those purposes that product in India;</a:t>
            </a:r>
            <a:endParaRPr lang="en-US" dirty="0"/>
          </a:p>
          <a:p>
            <a:r>
              <a:rPr lang="en-US" i="1" dirty="0"/>
              <a:t>(b) where the subject matter of the patent is a process, the exclusive right to prevent third parties, who do not have his consent, from the act of using that process, and from the act of using, offering for sale, selling or importing for those purposes the product obtained directly by that process in India:</a:t>
            </a:r>
            <a:endParaRPr lang="en-US" dirty="0"/>
          </a:p>
          <a:p>
            <a:r>
              <a:rPr lang="en-US" b="1" dirty="0"/>
              <a:t>Section 107 A:</a:t>
            </a:r>
            <a:endParaRPr lang="en-US" dirty="0"/>
          </a:p>
          <a:p>
            <a:r>
              <a:rPr lang="en-US" i="1" dirty="0"/>
              <a:t>Certain acts not to be considered as infringement.—For the purposes of this Act,—</a:t>
            </a:r>
            <a:endParaRPr lang="en-US" dirty="0"/>
          </a:p>
          <a:p>
            <a:r>
              <a:rPr lang="en-US" i="1" dirty="0"/>
              <a:t>(a) any act of making, constructing, using, selling or importing a patented invention solely for uses reasonably related to the development and submission of information required under any law for the time being in force, </a:t>
            </a:r>
            <a:r>
              <a:rPr lang="en-US" i="1" u="sng" dirty="0"/>
              <a:t>in India, or in a country other than India, that regulates the manufacture, construction, use, sale or import of </a:t>
            </a:r>
            <a:r>
              <a:rPr lang="en-US" b="1" i="1" u="sng" dirty="0"/>
              <a:t>any product</a:t>
            </a:r>
            <a:r>
              <a:rPr lang="en-US" i="1" dirty="0"/>
              <a:t>;</a:t>
            </a:r>
            <a:endParaRPr lang="en-US" dirty="0"/>
          </a:p>
          <a:p>
            <a:r>
              <a:rPr lang="en-US" i="1" dirty="0"/>
              <a:t>(b) importation of patented products by any person from a person who is duly </a:t>
            </a:r>
            <a:r>
              <a:rPr lang="en-US" i="1" dirty="0" err="1"/>
              <a:t>authorised</a:t>
            </a:r>
            <a:r>
              <a:rPr lang="en-US" i="1" dirty="0"/>
              <a:t> under the law to produce and sell or distribute the product,</a:t>
            </a:r>
            <a:endParaRPr lang="en-US" dirty="0"/>
          </a:p>
          <a:p>
            <a:r>
              <a:rPr lang="en-US" i="1" dirty="0"/>
              <a:t>shall not be considered as a infringement of patent rights.</a:t>
            </a:r>
            <a:endParaRPr lang="en-US" dirty="0"/>
          </a:p>
          <a:p>
            <a:r>
              <a:rPr lang="en-US" dirty="0"/>
              <a:t>Getting into the background of the U.S. Patent laws, section 271 (e) (1) provides the counter part of the section 107A of the Indian Patent Act. This section was introduced after Hatch Waxman Act, 1984. Intention of this article is to compare and contrast the scope of the research exemption under the Patent laws (aka </a:t>
            </a:r>
            <a:r>
              <a:rPr lang="en-US" dirty="0" err="1"/>
              <a:t>Bolar</a:t>
            </a:r>
            <a:r>
              <a:rPr lang="en-US" dirty="0"/>
              <a:t> provision after the Roche Products, Inc. v. </a:t>
            </a:r>
            <a:r>
              <a:rPr lang="en-US" dirty="0" err="1"/>
              <a:t>Bolar</a:t>
            </a:r>
            <a:r>
              <a:rPr lang="en-US" dirty="0"/>
              <a:t> Pharmaceutical Co.) of India and USA.</a:t>
            </a:r>
          </a:p>
          <a:p>
            <a:r>
              <a:rPr lang="en-US" b="1" dirty="0"/>
              <a:t>Section 271 (e) (1)</a:t>
            </a:r>
            <a:endParaRPr lang="en-US" dirty="0"/>
          </a:p>
          <a:p>
            <a:r>
              <a:rPr lang="en-US" i="1" dirty="0"/>
              <a:t>It shall not be an act of infringement to make, use, offer to sell, or sell within the United States or import into the United States a patented invention (other than a new animal drug or veterinary biological product (as those terms are used in the Federal Food, Drug, and Cosmetic Act and the Act of March 4, 1913) which is primarily manufactured using recombinant DNA, recombinant RNA, </a:t>
            </a:r>
            <a:r>
              <a:rPr lang="en-US" i="1" dirty="0" err="1"/>
              <a:t>hybridoma</a:t>
            </a:r>
            <a:r>
              <a:rPr lang="en-US" i="1" dirty="0"/>
              <a:t> technology, or other processes involving site specific genetic manipulation techniques) solely for uses reasonably related to the development and submission of information </a:t>
            </a:r>
            <a:r>
              <a:rPr lang="en-US" i="1" u="sng" dirty="0"/>
              <a:t>under a Federal law which regulates the manufacture, use, or sale of </a:t>
            </a:r>
            <a:r>
              <a:rPr lang="en-US" b="1" i="1" u="sng" dirty="0"/>
              <a:t>drugs or veterinary biological products</a:t>
            </a:r>
            <a:r>
              <a:rPr lang="en-US" i="1" dirty="0"/>
              <a:t>.</a:t>
            </a:r>
            <a:endParaRPr lang="en-US" dirty="0"/>
          </a:p>
          <a:p>
            <a:r>
              <a:rPr lang="en-US" i="1" dirty="0"/>
              <a:t> </a:t>
            </a:r>
            <a:endParaRPr lang="en-US" dirty="0"/>
          </a:p>
          <a:p>
            <a:r>
              <a:rPr lang="en-US" b="1" dirty="0"/>
              <a:t>Comparison of Indian and USA law w.r.t. the products for which exemption is granted:</a:t>
            </a:r>
            <a:endParaRPr lang="en-US" dirty="0"/>
          </a:p>
          <a:p>
            <a:r>
              <a:rPr lang="en-US" dirty="0"/>
              <a:t>While India allows research exemption for any product, USA restricts it to drugs or veterinary biological products other than a new animal drug or veterinary biological product (as those terms are used in the Federal Food, Drug, and Cosmetic Act and the Act of March 4, 1913) which is primarily manufactured using recombinant DNA, recombinant RNA, </a:t>
            </a:r>
            <a:r>
              <a:rPr lang="en-US" dirty="0" err="1"/>
              <a:t>hybridoma</a:t>
            </a:r>
            <a:r>
              <a:rPr lang="en-US" dirty="0"/>
              <a:t> technology, or other processes involving site specific genetic manipulation techniques.</a:t>
            </a:r>
          </a:p>
          <a:p>
            <a:r>
              <a:rPr lang="en-US" b="1" dirty="0"/>
              <a:t>Comparison of Indian and USA law w.r.t. the law under which submission is to be made:</a:t>
            </a:r>
            <a:endParaRPr lang="en-US" dirty="0"/>
          </a:p>
          <a:p>
            <a:r>
              <a:rPr lang="en-US" dirty="0"/>
              <a:t>India allows research to be made for submission of information required under any law for the time being in force, in India, or in a country other than India. However, USA restricts it to the submission under a Federal law.</a:t>
            </a:r>
          </a:p>
          <a:p>
            <a:r>
              <a:rPr lang="en-US" dirty="0"/>
              <a:t>It’s very clear that though laws of both India and USA have provided for </a:t>
            </a:r>
            <a:r>
              <a:rPr lang="en-US" dirty="0" err="1"/>
              <a:t>Bolar</a:t>
            </a:r>
            <a:r>
              <a:rPr lang="en-US" dirty="0"/>
              <a:t> provision, laws of USA are more tilted in </a:t>
            </a:r>
            <a:r>
              <a:rPr lang="en-US" dirty="0" err="1"/>
              <a:t>favour</a:t>
            </a:r>
            <a:r>
              <a:rPr lang="en-US" dirty="0"/>
              <a:t> of Patentee as compared to the situation in India.</a:t>
            </a:r>
          </a:p>
          <a:p>
            <a:r>
              <a:rPr lang="en-US" b="1" u="sng" dirty="0" smtClean="0"/>
              <a:t>SOURCE:  </a:t>
            </a:r>
            <a:r>
              <a:rPr lang="en-US" i="1" dirty="0" smtClean="0"/>
              <a:t>http</a:t>
            </a:r>
            <a:r>
              <a:rPr lang="en-US" i="1" dirty="0"/>
              <a:t>://www.khuranaandkhurana.com/2016/11/17/research-exemption-under-patent-laws-in-india-and-usa/</a:t>
            </a:r>
          </a:p>
        </p:txBody>
      </p:sp>
    </p:spTree>
    <p:extLst>
      <p:ext uri="{BB962C8B-B14F-4D97-AF65-F5344CB8AC3E}">
        <p14:creationId xmlns:p14="http://schemas.microsoft.com/office/powerpoint/2010/main" xmlns="" val="17575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chemeClr val="accent1"/>
                </a:solidFill>
              </a:rPr>
              <a:t>APPENDIX II:</a:t>
            </a:r>
            <a:br>
              <a:rPr lang="en-US" sz="2800" dirty="0" smtClean="0">
                <a:solidFill>
                  <a:schemeClr val="accent1"/>
                </a:solidFill>
              </a:rPr>
            </a:br>
            <a:r>
              <a:rPr lang="en-US" sz="2800" i="1" dirty="0" smtClean="0">
                <a:solidFill>
                  <a:schemeClr val="accent1"/>
                </a:solidFill>
              </a:rPr>
              <a:t>Seagate</a:t>
            </a:r>
            <a:r>
              <a:rPr lang="en-US" sz="2800" dirty="0" smtClean="0">
                <a:solidFill>
                  <a:schemeClr val="accent1"/>
                </a:solidFill>
              </a:rPr>
              <a:t> and Willfulness:  The US Supreme Court revisits willfulness in patent infringement cases</a:t>
            </a:r>
            <a:endParaRPr lang="en-US" sz="2800" dirty="0">
              <a:solidFill>
                <a:schemeClr val="accent1"/>
              </a:solidFill>
            </a:endParaRPr>
          </a:p>
        </p:txBody>
      </p:sp>
      <p:sp>
        <p:nvSpPr>
          <p:cNvPr id="3" name="Content Placeholder 2"/>
          <p:cNvSpPr>
            <a:spLocks noGrp="1"/>
          </p:cNvSpPr>
          <p:nvPr>
            <p:ph idx="1"/>
          </p:nvPr>
        </p:nvSpPr>
        <p:spPr/>
        <p:txBody>
          <a:bodyPr>
            <a:normAutofit fontScale="25000" lnSpcReduction="20000"/>
          </a:bodyPr>
          <a:lstStyle/>
          <a:p>
            <a:r>
              <a:rPr lang="en-US" dirty="0"/>
              <a:t>Supreme Court Upends Law of Treble Damages in Patent Cases</a:t>
            </a:r>
          </a:p>
          <a:p>
            <a:r>
              <a:rPr lang="en-US" dirty="0"/>
              <a:t>June 2016</a:t>
            </a:r>
          </a:p>
          <a:p>
            <a:endParaRPr lang="en-US" dirty="0"/>
          </a:p>
          <a:p>
            <a:r>
              <a:rPr lang="en-US" dirty="0"/>
              <a:t>On June 13, 2016, the United States Supreme Court dealt the Federal Circuit another reversal on an issue of law fundamental to patent infringement litigation. Prior to the Court's decision in Halo Electronics, Inc. v. Pulse Electronics, Inc., No. 14-1513 (which was consolidated for decision with Stryker Corp. v. Zimmer, Inc., No. 14-1520), the Federal Circuit had required a finding of willful infringement as a prerequisite to ordering enhanced damages under 35 U.S.C. § 284, which provides that courts in infringement cases "may increase the damages up to three times the amount found or assessed." Further, the Federal Circuit, in In re Seagate Technology, LLC, 497 F.3d 1360, 1371 (Fed. Cir. 2007) (</a:t>
            </a:r>
            <a:r>
              <a:rPr lang="en-US" dirty="0" err="1"/>
              <a:t>en</a:t>
            </a:r>
            <a:r>
              <a:rPr lang="en-US" dirty="0"/>
              <a:t> banc), had established a two-part test for determining the presence of willful infringement before a court could exercise its discretion to award enhanced damages, first asking whether the adjudged infringer's litigating positions were objectively reckless. Only if they were reckless was a court to then ask whether the infringement was subjectively willful.</a:t>
            </a:r>
          </a:p>
          <a:p>
            <a:endParaRPr lang="en-US" dirty="0"/>
          </a:p>
          <a:p>
            <a:r>
              <a:rPr lang="en-US" dirty="0"/>
              <a:t>The Halo decision ended this regime, which in some form or another had governed patent-infringement litigation since the creation of the Federal Circuit. Writing for a unanimous Court, Chief Justice Roberts said that the Seagate standard was not consistent with the statute—it is "unduly rigid, and it impermissibly encumbers the statutory grant of discretion to district courts." In a paragraph summarizing the proper approach going forward, the Court wrote:</a:t>
            </a:r>
          </a:p>
          <a:p>
            <a:endParaRPr lang="en-US" dirty="0"/>
          </a:p>
          <a:p>
            <a:r>
              <a:rPr lang="en-US" dirty="0"/>
              <a:t>Section 284 allows district courts to punish the full range of culpable behavior. Yet none of this is to say that enhanced damages must follow a finding of egregious misconduct. As with any exercise of discretion, courts should continue to take into account the particular circumstances of each case in deciding whether to award damages, and in what amount. Section 284 permits district courts to exercise their discretion in a manner free from the inelastic constraints of the Seagate test. Consistent with nearly two centuries of enhanced damages under patent law, however, such punishment should generally be reserved for egregious cases typified by willful misconduct.</a:t>
            </a:r>
          </a:p>
          <a:p>
            <a:endParaRPr lang="en-US" dirty="0"/>
          </a:p>
          <a:p>
            <a:r>
              <a:rPr lang="en-US" dirty="0"/>
              <a:t>The Court likewise rejected the Federal Circuit's scheme of "trifurcated appellate review," under which it reviewed (</a:t>
            </a:r>
            <a:r>
              <a:rPr lang="en-US" dirty="0" err="1"/>
              <a:t>i</a:t>
            </a:r>
            <a:r>
              <a:rPr lang="en-US" dirty="0"/>
              <a:t>) the "objective recklessness" prong de novo; (ii) the subjective knowledge prong for substantial evidence; and (iii) the ultimate enhancement award for abuse of discretion, replacing it with a simple abuse-of-discretion standard. The Supreme Court also rejected the Federal Circuit's view that such determinations should be made by a clear-and-convincing-evidence standard, finding nothing in the statute or in historical practice that would support a heightened standard of proof. Hereafter, enhanced damages are no exception to the general rule that patent infringement cases are governed by a preponderance-of-the-evidence standard.</a:t>
            </a:r>
          </a:p>
          <a:p>
            <a:endParaRPr lang="en-US" dirty="0"/>
          </a:p>
          <a:p>
            <a:r>
              <a:rPr lang="en-US" dirty="0"/>
              <a:t>What does this mean? For one, when compared to the Court's recent decisions, it is a rare Supreme Court ruling in favor of patent rights, making it now at least somewhat easier to make out a case for enhanced damages than it was before. At the same time, though, it continues a trend of recent Supreme Court decisions that reject the notion that patent litigation is somehow exceptional and entitled to apply different rules. The Court's Halo opinion thus brings enhanced damages for patent infringement more in line with the traditional approach to punitive damages in the mine run of civil cases.</a:t>
            </a:r>
          </a:p>
          <a:p>
            <a:endParaRPr lang="en-US" dirty="0"/>
          </a:p>
          <a:p>
            <a:r>
              <a:rPr lang="en-US" dirty="0"/>
              <a:t>In the end, the standard of evidentiary proof may be lighter (preponderance of versus clear-and-convincing evidence), and the standard of appellate review may be less searching (abuse of discretion versus the former tripartite approach), but the results may not vary nearly as much. As the Chief Justice emphasized, "discretion is not whim," and punitive awards are still to be reviewed, even under a discretionary standard, in a manner designed to "</a:t>
            </a:r>
            <a:r>
              <a:rPr lang="en-US" dirty="0" err="1"/>
              <a:t>limi</a:t>
            </a:r>
            <a:r>
              <a:rPr lang="en-US" dirty="0"/>
              <a:t>[t] the award of enhanced damages to egregious cases of misconduct beyond typical infringement."</a:t>
            </a:r>
          </a:p>
          <a:p>
            <a:endParaRPr lang="en-US" dirty="0"/>
          </a:p>
          <a:p>
            <a:r>
              <a:rPr lang="en-US" dirty="0"/>
              <a:t>Left unsaid in the opinion is what role—if any—the jury will play in future litigation. Under the former Seagate regime, juries typically decided at least the subjective willfulness prong of the inquiry. Now that willfulness is no longer a prerequisite for an award of enhanced damages, it is an open question whether there is anything for a jury to decide with respect to enhancement under Section 284. This may be the first new frontier for litigation under the new Halo regime</a:t>
            </a:r>
            <a:r>
              <a:rPr lang="en-US" dirty="0" smtClean="0"/>
              <a:t>.</a:t>
            </a:r>
          </a:p>
          <a:p>
            <a:r>
              <a:rPr lang="en-US" b="1" u="sng" dirty="0" smtClean="0"/>
              <a:t>SOURCE:</a:t>
            </a:r>
            <a:r>
              <a:rPr lang="en-US" dirty="0"/>
              <a:t>  </a:t>
            </a:r>
            <a:r>
              <a:rPr lang="en-US" dirty="0">
                <a:hlinkClick r:id="rId2"/>
              </a:rPr>
              <a:t>http://www.jonesday.com/supreme-court-upends-law-of-treble-damages-in-patent-cases-06-15-2016</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xmlns="" val="249107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60000"/>
                    <a:lumOff val="40000"/>
                  </a:schemeClr>
                </a:solidFill>
              </a:rPr>
              <a:t>APPENDIX III:  </a:t>
            </a:r>
            <a:br>
              <a:rPr lang="en-US" dirty="0" smtClean="0">
                <a:solidFill>
                  <a:schemeClr val="tx2">
                    <a:lumMod val="60000"/>
                    <a:lumOff val="40000"/>
                  </a:schemeClr>
                </a:solidFill>
              </a:rPr>
            </a:br>
            <a:r>
              <a:rPr lang="en-US" dirty="0" smtClean="0">
                <a:solidFill>
                  <a:schemeClr val="tx2">
                    <a:lumMod val="60000"/>
                    <a:lumOff val="40000"/>
                  </a:schemeClr>
                </a:solidFill>
              </a:rPr>
              <a:t>Changes in US Trademark Fees </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40000" lnSpcReduction="20000"/>
          </a:bodyPr>
          <a:lstStyle/>
          <a:p>
            <a:r>
              <a:rPr lang="en-US" dirty="0"/>
              <a:t>Effective January 14, 2017, the U.S. Patent and Trademark Office (PTO) adjusted a number of its trademark processing and service fees, including increasing fees for 42 different trademark filings. The trademark office, which is funded entirely through user fees (not taxpayer dollars) has stated generally that the fee increases will help defray administrative and operational costs and help upgrade its IT systems.</a:t>
            </a:r>
          </a:p>
          <a:p>
            <a:r>
              <a:rPr lang="en-US" dirty="0"/>
              <a:t>The good news for standard (electronic) trademark filers is that most new application fees have held steady or increased only modestly; however, fees for paper filers just went through the roof. Other notable changes apply to Ex Parte Appeals, Notices of Opposition, and Petitions for Cancellation.</a:t>
            </a:r>
          </a:p>
          <a:p>
            <a:r>
              <a:rPr lang="en-US" dirty="0"/>
              <a:t>The PTO has published a chart summarizing the fee changes that can be found </a:t>
            </a:r>
            <a:r>
              <a:rPr lang="en-US" dirty="0">
                <a:hlinkClick r:id="rId2"/>
              </a:rPr>
              <a:t>here</a:t>
            </a:r>
            <a:r>
              <a:rPr lang="en-US" dirty="0"/>
              <a:t> (note that paper filings are listed first). The following is a quick summary of noteworthy changes:</a:t>
            </a:r>
          </a:p>
          <a:p>
            <a:r>
              <a:rPr lang="en-US" b="1" dirty="0"/>
              <a:t>Applications -- Paper Filings:</a:t>
            </a:r>
            <a:endParaRPr lang="en-US" dirty="0"/>
          </a:p>
          <a:p>
            <a:r>
              <a:rPr lang="en-US" dirty="0"/>
              <a:t>All fees for paper application filings have increased significantly. Filing fees for new applications filed on paper have skyrocketed to $600/Class (a $225 increase from the previous rate of $375/Class) -- which should convince any hold-outs to utilize the electronic system.</a:t>
            </a:r>
          </a:p>
          <a:p>
            <a:r>
              <a:rPr lang="en-US" b="1" dirty="0"/>
              <a:t>Applications -- Electronic Filings:</a:t>
            </a:r>
            <a:endParaRPr lang="en-US" dirty="0"/>
          </a:p>
          <a:p>
            <a:r>
              <a:rPr lang="en-US" dirty="0"/>
              <a:t>While fees for new applications using TEAS Plus and TEAS RF applications did not increase, fees for TEAS Regular applications are now $400/Class, a $75 increase from the prior rate. However, the fee to request a Six-Month Extension of Time to File a Statement of Use was actually reduced from $150/Class to $125/Class. Other processing fees have doubled to $200/Class, such as Petitions to the Director and Requests to Divide an Application. Section 8/71 affidavits have bumped to $25/Class.</a:t>
            </a:r>
          </a:p>
          <a:p>
            <a:r>
              <a:rPr lang="en-US" b="1" dirty="0"/>
              <a:t>Trademark Trial and Appeal Board Filings:</a:t>
            </a:r>
            <a:endParaRPr lang="en-US" dirty="0"/>
          </a:p>
          <a:p>
            <a:r>
              <a:rPr lang="en-US" dirty="0"/>
              <a:t>Another area where trademark owners will feel the pinch is with Notices of Opposition, Petitions to Cancel, and Ex Parte Appeals. Requests for extensions of time to oppose an application, which used to be free, now carry a $100-$200 fee. Fees to initiate an ex parte appeal, new opposition, or cancellation proceeding have gone up $100/Class. </a:t>
            </a:r>
          </a:p>
          <a:p>
            <a:endParaRPr lang="en-US" dirty="0"/>
          </a:p>
        </p:txBody>
      </p:sp>
    </p:spTree>
    <p:extLst>
      <p:ext uri="{BB962C8B-B14F-4D97-AF65-F5344CB8AC3E}">
        <p14:creationId xmlns:p14="http://schemas.microsoft.com/office/powerpoint/2010/main" xmlns="" val="405084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601565"/>
            <a:ext cx="8229600" cy="4523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133600"/>
            <a:ext cx="2725737"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1940169"/>
            <a:ext cx="249396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106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	Background</a:t>
            </a:r>
            <a:endParaRPr lang="en-US" dirty="0">
              <a:solidFill>
                <a:schemeClr val="accent1"/>
              </a:solidFill>
            </a:endParaRPr>
          </a:p>
        </p:txBody>
      </p:sp>
      <p:sp>
        <p:nvSpPr>
          <p:cNvPr id="3" name="Content Placeholder 2"/>
          <p:cNvSpPr>
            <a:spLocks noGrp="1"/>
          </p:cNvSpPr>
          <p:nvPr>
            <p:ph idx="1"/>
          </p:nvPr>
        </p:nvSpPr>
        <p:spPr>
          <a:xfrm>
            <a:off x="457200" y="1295400"/>
            <a:ext cx="8229600" cy="5181600"/>
          </a:xfrm>
        </p:spPr>
        <p:txBody>
          <a:bodyPr>
            <a:normAutofit fontScale="92500"/>
          </a:bodyPr>
          <a:lstStyle/>
          <a:p>
            <a:r>
              <a:rPr lang="en-US" dirty="0" smtClean="0"/>
              <a:t>Overview</a:t>
            </a:r>
          </a:p>
          <a:p>
            <a:pPr lvl="1"/>
            <a:r>
              <a:rPr lang="en-US" dirty="0" smtClean="0"/>
              <a:t>Planning intellectual property protection at an early stage is important for several reasons</a:t>
            </a:r>
          </a:p>
          <a:p>
            <a:pPr lvl="2"/>
            <a:r>
              <a:rPr lang="en-US" dirty="0" smtClean="0"/>
              <a:t>Tracking</a:t>
            </a:r>
          </a:p>
          <a:p>
            <a:pPr lvl="2"/>
            <a:r>
              <a:rPr lang="en-US" dirty="0" smtClean="0"/>
              <a:t>Identification of IP</a:t>
            </a:r>
          </a:p>
          <a:p>
            <a:pPr lvl="2"/>
            <a:r>
              <a:rPr lang="en-US" dirty="0" smtClean="0"/>
              <a:t>Shielding from liability</a:t>
            </a:r>
          </a:p>
          <a:p>
            <a:pPr lvl="2"/>
            <a:r>
              <a:rPr lang="en-US" dirty="0" smtClean="0"/>
              <a:t>Planning strategies for complying with legal requirements</a:t>
            </a:r>
          </a:p>
          <a:p>
            <a:pPr lvl="2"/>
            <a:r>
              <a:rPr lang="en-US" dirty="0" smtClean="0"/>
              <a:t>Determine if the IP research/development is allowed under applicable law (SEE APPENDIX I – research exceptions)*</a:t>
            </a:r>
          </a:p>
          <a:p>
            <a:pPr lvl="2"/>
            <a:r>
              <a:rPr lang="en-US" dirty="0" smtClean="0"/>
              <a:t>Business planning</a:t>
            </a:r>
          </a:p>
          <a:p>
            <a:pPr lvl="2"/>
            <a:r>
              <a:rPr lang="en-US" b="1" u="sng" dirty="0" smtClean="0"/>
              <a:t>Significantly reduces costs for prosecution and litigation (both plaintiff and defense)</a:t>
            </a:r>
          </a:p>
          <a:p>
            <a:pPr marL="914400" lvl="2" indent="0">
              <a:buNone/>
            </a:pPr>
            <a:endParaRPr lang="en-US" dirty="0" smtClean="0"/>
          </a:p>
          <a:p>
            <a:pPr lvl="2"/>
            <a:endParaRPr lang="en-US" dirty="0"/>
          </a:p>
        </p:txBody>
      </p:sp>
    </p:spTree>
    <p:extLst>
      <p:ext uri="{BB962C8B-B14F-4D97-AF65-F5344CB8AC3E}">
        <p14:creationId xmlns:p14="http://schemas.microsoft.com/office/powerpoint/2010/main" xmlns="" val="718431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Cost Exposures</a:t>
            </a:r>
            <a:endParaRPr lang="en-US" dirty="0">
              <a:solidFill>
                <a:schemeClr val="accent1"/>
              </a:solidFill>
            </a:endParaRPr>
          </a:p>
        </p:txBody>
      </p:sp>
      <p:sp>
        <p:nvSpPr>
          <p:cNvPr id="3" name="Content Placeholder 2"/>
          <p:cNvSpPr>
            <a:spLocks noGrp="1"/>
          </p:cNvSpPr>
          <p:nvPr>
            <p:ph idx="1"/>
          </p:nvPr>
        </p:nvSpPr>
        <p:spPr/>
        <p:txBody>
          <a:bodyPr>
            <a:normAutofit fontScale="70000" lnSpcReduction="20000"/>
          </a:bodyPr>
          <a:lstStyle/>
          <a:p>
            <a:r>
              <a:rPr lang="en-US" dirty="0" smtClean="0"/>
              <a:t>IP theft by departing employees</a:t>
            </a:r>
          </a:p>
          <a:p>
            <a:r>
              <a:rPr lang="en-US" dirty="0" smtClean="0"/>
              <a:t>Loss of opportunities to identify and file for protection for IP</a:t>
            </a:r>
          </a:p>
          <a:p>
            <a:r>
              <a:rPr lang="en-US" dirty="0" smtClean="0"/>
              <a:t>Loss of opportunities to research prior art, allowing avoidance of infringement liability</a:t>
            </a:r>
          </a:p>
          <a:p>
            <a:r>
              <a:rPr lang="en-US" dirty="0" smtClean="0"/>
              <a:t>Wasted resources</a:t>
            </a:r>
          </a:p>
          <a:p>
            <a:pPr lvl="1"/>
            <a:r>
              <a:rPr lang="en-US" dirty="0" smtClean="0"/>
              <a:t>Rethinking business method patents in light of the </a:t>
            </a:r>
            <a:r>
              <a:rPr lang="en-US" i="1" dirty="0" smtClean="0"/>
              <a:t>Alice Corp. v. CLS Bank, </a:t>
            </a:r>
            <a:r>
              <a:rPr lang="en-US" i="1" dirty="0"/>
              <a:t>134 S</a:t>
            </a:r>
            <a:r>
              <a:rPr lang="en-US" i="1" dirty="0" smtClean="0"/>
              <a:t>. Ct</a:t>
            </a:r>
            <a:r>
              <a:rPr lang="en-US" i="1" dirty="0"/>
              <a:t>. 2347</a:t>
            </a:r>
            <a:r>
              <a:rPr lang="en-US" dirty="0"/>
              <a:t> (2014)</a:t>
            </a:r>
            <a:r>
              <a:rPr lang="en-US" dirty="0" smtClean="0"/>
              <a:t> decision and its progeny</a:t>
            </a:r>
          </a:p>
          <a:p>
            <a:pPr lvl="1"/>
            <a:r>
              <a:rPr lang="en-US" dirty="0" smtClean="0"/>
              <a:t>Alternative protection strategies should be considered to avoid the high cost of prosecuting business method patents except as necessary for deterrence and other planning strategies*</a:t>
            </a:r>
          </a:p>
          <a:p>
            <a:pPr lvl="1"/>
            <a:r>
              <a:rPr lang="en-US" dirty="0" smtClean="0"/>
              <a:t>Reviewing prior art to avoid duplication of effort and to design around existing technology</a:t>
            </a:r>
          </a:p>
          <a:p>
            <a:r>
              <a:rPr lang="en-US" dirty="0" smtClean="0"/>
              <a:t>Liability and Litigation</a:t>
            </a:r>
            <a:endParaRPr lang="en-US" dirty="0"/>
          </a:p>
        </p:txBody>
      </p:sp>
    </p:spTree>
    <p:extLst>
      <p:ext uri="{BB962C8B-B14F-4D97-AF65-F5344CB8AC3E}">
        <p14:creationId xmlns:p14="http://schemas.microsoft.com/office/powerpoint/2010/main" xmlns="" val="2063600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Specific Cost Exposures:  </a:t>
            </a:r>
            <a:br>
              <a:rPr lang="en-US" dirty="0" smtClean="0">
                <a:solidFill>
                  <a:schemeClr val="accent1"/>
                </a:solidFill>
              </a:rPr>
            </a:br>
            <a:r>
              <a:rPr lang="en-US" dirty="0" smtClean="0">
                <a:solidFill>
                  <a:schemeClr val="accent1"/>
                </a:solidFill>
              </a:rPr>
              <a:t>Liability and Litigation</a:t>
            </a:r>
            <a:r>
              <a:rPr lang="en-US" dirty="0" smtClean="0"/>
              <a:t>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US Patent Litigation is on the rise:  although </a:t>
            </a:r>
            <a:r>
              <a:rPr lang="en-US" dirty="0"/>
              <a:t>down 2% from 2015, there were 5,600 new patent cases filed in </a:t>
            </a:r>
            <a:r>
              <a:rPr lang="en-US" dirty="0" smtClean="0"/>
              <a:t>2016 – almost double the number of patent cases filed in 2010.*</a:t>
            </a:r>
            <a:endParaRPr lang="en-US" dirty="0"/>
          </a:p>
          <a:p>
            <a:endParaRPr lang="en-US" dirty="0" smtClean="0"/>
          </a:p>
          <a:p>
            <a:r>
              <a:rPr lang="en-US" dirty="0" smtClean="0"/>
              <a:t>The majority of cases – 75% - in the past five years have been decided by jury trial instead of by bench trial</a:t>
            </a:r>
          </a:p>
          <a:p>
            <a:endParaRPr lang="en-US" dirty="0" smtClean="0"/>
          </a:p>
          <a:p>
            <a:r>
              <a:rPr lang="en-US" dirty="0" smtClean="0"/>
              <a:t>Litigation costs have been steadily increasing</a:t>
            </a:r>
          </a:p>
          <a:p>
            <a:pPr lvl="1"/>
            <a:r>
              <a:rPr lang="en-US" dirty="0" smtClean="0"/>
              <a:t>The cost with &lt; $1Million at risk - $400,000 through the end of discovery; $600,000.00 through trial**</a:t>
            </a:r>
          </a:p>
          <a:p>
            <a:pPr lvl="1"/>
            <a:r>
              <a:rPr lang="en-US" dirty="0" smtClean="0"/>
              <a:t>The cost with $1-$10 Million at risk - $950,000 through the end of discovery; $2 Million through trial</a:t>
            </a:r>
          </a:p>
          <a:p>
            <a:pPr lvl="1"/>
            <a:r>
              <a:rPr lang="en-US" dirty="0" smtClean="0"/>
              <a:t>The cost with $10-$25Million at risk - $1.9 Million through the end of discovery; $3.1 Million through trial</a:t>
            </a:r>
          </a:p>
          <a:p>
            <a:pPr lvl="1"/>
            <a:r>
              <a:rPr lang="en-US" dirty="0" smtClean="0"/>
              <a:t>The cost with &gt;$25Million at risk - $3 Million through the end of discovery; $5 Million through trial</a:t>
            </a:r>
          </a:p>
          <a:p>
            <a:pPr lvl="1"/>
            <a:r>
              <a:rPr lang="en-US" dirty="0" smtClean="0"/>
              <a:t>The cost of mediation however:  $100,000 - $300,000</a:t>
            </a:r>
          </a:p>
          <a:p>
            <a:endParaRPr lang="en-US" dirty="0" smtClean="0"/>
          </a:p>
          <a:p>
            <a:r>
              <a:rPr lang="en-US" dirty="0" smtClean="0"/>
              <a:t>Non-practicing entity success rates are as high as 48% in the Eastern District of Texas but only 17% in the Eastern District of Virginia</a:t>
            </a:r>
          </a:p>
          <a:p>
            <a:endParaRPr lang="en-US" dirty="0" smtClean="0"/>
          </a:p>
          <a:p>
            <a:r>
              <a:rPr lang="en-US" dirty="0" smtClean="0"/>
              <a:t>Proceedings at the US Patent and Trademark Office are also increasing, addition to wait times, exposure, and cost</a:t>
            </a:r>
          </a:p>
          <a:p>
            <a:pPr lvl="1"/>
            <a:endParaRPr lang="en-US" dirty="0" smtClean="0"/>
          </a:p>
          <a:p>
            <a:pPr marL="457200" lvl="1" indent="0">
              <a:buNone/>
            </a:pPr>
            <a:r>
              <a:rPr lang="en-US" sz="2500" dirty="0" smtClean="0"/>
              <a:t>*  2016 Patent Litigation Study, Price Waterhouse Cooper.  </a:t>
            </a:r>
            <a:r>
              <a:rPr lang="en-US" sz="2500" dirty="0" smtClean="0">
                <a:hlinkClick r:id="rId2"/>
              </a:rPr>
              <a:t>www.pwc.com/us/forensics</a:t>
            </a:r>
            <a:r>
              <a:rPr lang="en-US" sz="2500" dirty="0" smtClean="0"/>
              <a:t>.</a:t>
            </a:r>
            <a:r>
              <a:rPr lang="en-US" dirty="0" smtClean="0"/>
              <a:t>	</a:t>
            </a:r>
            <a:endParaRPr lang="en-US" dirty="0"/>
          </a:p>
          <a:p>
            <a:pPr marL="457200" lvl="1" indent="0">
              <a:buNone/>
            </a:pPr>
            <a:r>
              <a:rPr lang="en-US" sz="2500" dirty="0" smtClean="0"/>
              <a:t>**  AIPLA Report of the Economic Survey 2015</a:t>
            </a:r>
            <a:endParaRPr lang="en-US" sz="2500" dirty="0"/>
          </a:p>
        </p:txBody>
      </p:sp>
    </p:spTree>
    <p:extLst>
      <p:ext uri="{BB962C8B-B14F-4D97-AF65-F5344CB8AC3E}">
        <p14:creationId xmlns:p14="http://schemas.microsoft.com/office/powerpoint/2010/main" xmlns="" val="1976637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Why do we care about all this?</a:t>
            </a:r>
            <a:endParaRPr lang="en-US" dirty="0">
              <a:solidFill>
                <a:schemeClr val="accent1"/>
              </a:solidFill>
            </a:endParaRPr>
          </a:p>
        </p:txBody>
      </p:sp>
      <p:sp>
        <p:nvSpPr>
          <p:cNvPr id="3" name="Content Placeholder 2"/>
          <p:cNvSpPr>
            <a:spLocks noGrp="1"/>
          </p:cNvSpPr>
          <p:nvPr>
            <p:ph idx="1"/>
          </p:nvPr>
        </p:nvSpPr>
        <p:spPr/>
        <p:txBody>
          <a:bodyPr>
            <a:normAutofit fontScale="85000" lnSpcReduction="20000"/>
          </a:bodyPr>
          <a:lstStyle/>
          <a:p>
            <a:r>
              <a:rPr lang="en-US" dirty="0" smtClean="0"/>
              <a:t>Damage awards</a:t>
            </a:r>
          </a:p>
          <a:p>
            <a:r>
              <a:rPr lang="en-US" dirty="0" err="1" smtClean="0"/>
              <a:t>Nonpracticing</a:t>
            </a:r>
            <a:r>
              <a:rPr lang="en-US" dirty="0" smtClean="0"/>
              <a:t> Entities awards</a:t>
            </a:r>
          </a:p>
          <a:p>
            <a:r>
              <a:rPr lang="en-US" dirty="0" smtClean="0"/>
              <a:t>Specific </a:t>
            </a:r>
            <a:r>
              <a:rPr lang="en-US" dirty="0" err="1" smtClean="0"/>
              <a:t>jurisdications</a:t>
            </a:r>
            <a:endParaRPr lang="en-US" dirty="0" smtClean="0"/>
          </a:p>
          <a:p>
            <a:r>
              <a:rPr lang="en-US" dirty="0" smtClean="0"/>
              <a:t>Top five (5) U.S. favorable districts for patent holders are:  </a:t>
            </a:r>
            <a:r>
              <a:rPr lang="en-US" b="1" dirty="0" smtClean="0">
                <a:solidFill>
                  <a:schemeClr val="accent1"/>
                </a:solidFill>
              </a:rPr>
              <a:t>Virginia Eastern District, Texas Eastern District,</a:t>
            </a:r>
            <a:r>
              <a:rPr lang="en-US" dirty="0" smtClean="0"/>
              <a:t> Delaware, Wisconsin Western District, and Florida Middle District</a:t>
            </a:r>
          </a:p>
          <a:p>
            <a:r>
              <a:rPr lang="en-US" dirty="0" smtClean="0"/>
              <a:t>Since 2000, most cases have been decided by juries</a:t>
            </a:r>
            <a:endParaRPr lang="en-US" b="1" dirty="0" smtClean="0"/>
          </a:p>
          <a:p>
            <a:r>
              <a:rPr lang="en-US" dirty="0" smtClean="0"/>
              <a:t>The time-to-trial in these five jurisdictions is:  VAED (“Rocket Docket”) – 12 months; </a:t>
            </a:r>
            <a:r>
              <a:rPr lang="en-US" dirty="0" err="1" smtClean="0"/>
              <a:t>WDWis</a:t>
            </a:r>
            <a:r>
              <a:rPr lang="en-US" dirty="0" smtClean="0"/>
              <a:t> – 13 months; </a:t>
            </a:r>
            <a:r>
              <a:rPr lang="en-US" dirty="0" err="1" smtClean="0"/>
              <a:t>MDFla</a:t>
            </a:r>
            <a:r>
              <a:rPr lang="en-US" dirty="0" smtClean="0"/>
              <a:t> – 22 months; </a:t>
            </a:r>
            <a:r>
              <a:rPr lang="en-US" dirty="0" err="1" smtClean="0"/>
              <a:t>DDe</a:t>
            </a:r>
            <a:r>
              <a:rPr lang="en-US" dirty="0" smtClean="0"/>
              <a:t> – 24 months; EDTX – 27 months*</a:t>
            </a:r>
            <a:endParaRPr lang="en-US" dirty="0"/>
          </a:p>
        </p:txBody>
      </p:sp>
    </p:spTree>
    <p:extLst>
      <p:ext uri="{BB962C8B-B14F-4D97-AF65-F5344CB8AC3E}">
        <p14:creationId xmlns:p14="http://schemas.microsoft.com/office/powerpoint/2010/main" xmlns="" val="343291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Why do we care about all this?</a:t>
            </a:r>
            <a:endParaRPr lang="en-US" dirty="0"/>
          </a:p>
        </p:txBody>
      </p:sp>
      <p:sp>
        <p:nvSpPr>
          <p:cNvPr id="3" name="Content Placeholder 2"/>
          <p:cNvSpPr>
            <a:spLocks noGrp="1"/>
          </p:cNvSpPr>
          <p:nvPr>
            <p:ph idx="1"/>
          </p:nvPr>
        </p:nvSpPr>
        <p:spPr/>
        <p:txBody>
          <a:bodyPr>
            <a:normAutofit lnSpcReduction="10000"/>
          </a:bodyPr>
          <a:lstStyle/>
          <a:p>
            <a:r>
              <a:rPr lang="en-US" dirty="0" smtClean="0"/>
              <a:t>Median damages awards*:</a:t>
            </a:r>
          </a:p>
          <a:p>
            <a:pPr lvl="1"/>
            <a:r>
              <a:rPr lang="en-US" dirty="0" smtClean="0"/>
              <a:t>Virginia Eastern Dist. 	- 	$32,651,682</a:t>
            </a:r>
          </a:p>
          <a:p>
            <a:pPr lvl="1"/>
            <a:r>
              <a:rPr lang="en-US" dirty="0" smtClean="0"/>
              <a:t>Texas Eastern Dist. 		-	$  9,402,274</a:t>
            </a:r>
          </a:p>
          <a:p>
            <a:pPr lvl="1"/>
            <a:r>
              <a:rPr lang="en-US" dirty="0" smtClean="0"/>
              <a:t>Delaware 			-	$17,000,000</a:t>
            </a:r>
          </a:p>
          <a:p>
            <a:pPr lvl="1"/>
            <a:r>
              <a:rPr lang="en-US" dirty="0" smtClean="0"/>
              <a:t>Wisconsin Western Dist. 	-	$  7,997,380</a:t>
            </a:r>
          </a:p>
          <a:p>
            <a:pPr lvl="1"/>
            <a:r>
              <a:rPr lang="en-US" dirty="0" smtClean="0"/>
              <a:t>Florida Middle Dist.		-	$     226,503</a:t>
            </a:r>
          </a:p>
          <a:p>
            <a:pPr lvl="1"/>
            <a:endParaRPr lang="en-US" dirty="0"/>
          </a:p>
          <a:p>
            <a:pPr lvl="1"/>
            <a:endParaRPr lang="en-US" dirty="0" smtClean="0"/>
          </a:p>
          <a:p>
            <a:pPr lvl="1"/>
            <a:r>
              <a:rPr lang="en-US" sz="1900" dirty="0" smtClean="0"/>
              <a:t>Source:  2016 Patent Litigation Study, Price Waterhouse Cooper LLC.  www.pwc.com/us/forensics</a:t>
            </a:r>
            <a:endParaRPr lang="en-US" sz="1900" dirty="0"/>
          </a:p>
        </p:txBody>
      </p:sp>
    </p:spTree>
    <p:extLst>
      <p:ext uri="{BB962C8B-B14F-4D97-AF65-F5344CB8AC3E}">
        <p14:creationId xmlns:p14="http://schemas.microsoft.com/office/powerpoint/2010/main" xmlns="" val="364985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II.	THE COST OF PROTECTION</a:t>
            </a:r>
            <a:endParaRPr lang="en-US" dirty="0">
              <a:solidFill>
                <a:schemeClr val="accent1"/>
              </a:solidFill>
            </a:endParaRPr>
          </a:p>
        </p:txBody>
      </p:sp>
      <p:sp>
        <p:nvSpPr>
          <p:cNvPr id="3" name="Content Placeholder 2"/>
          <p:cNvSpPr>
            <a:spLocks noGrp="1"/>
          </p:cNvSpPr>
          <p:nvPr>
            <p:ph idx="1"/>
          </p:nvPr>
        </p:nvSpPr>
        <p:spPr/>
        <p:txBody>
          <a:bodyPr>
            <a:normAutofit fontScale="92500" lnSpcReduction="10000"/>
          </a:bodyPr>
          <a:lstStyle/>
          <a:p>
            <a:r>
              <a:rPr lang="en-US" dirty="0" smtClean="0"/>
              <a:t>Legal fees can be the largest up front expense </a:t>
            </a:r>
          </a:p>
          <a:p>
            <a:pPr lvl="1"/>
            <a:r>
              <a:rPr lang="en-US" dirty="0" smtClean="0"/>
              <a:t>Research </a:t>
            </a:r>
            <a:r>
              <a:rPr lang="en-US" dirty="0"/>
              <a:t>and </a:t>
            </a:r>
            <a:r>
              <a:rPr lang="en-US" dirty="0" smtClean="0"/>
              <a:t>opinions </a:t>
            </a:r>
            <a:r>
              <a:rPr lang="en-US" dirty="0"/>
              <a:t>of counsel</a:t>
            </a:r>
          </a:p>
          <a:p>
            <a:pPr lvl="1"/>
            <a:r>
              <a:rPr lang="en-US" dirty="0"/>
              <a:t>Preparation and prosecution of </a:t>
            </a:r>
            <a:r>
              <a:rPr lang="en-US" dirty="0" smtClean="0"/>
              <a:t>applications</a:t>
            </a:r>
          </a:p>
          <a:p>
            <a:pPr lvl="1"/>
            <a:r>
              <a:rPr lang="en-US" dirty="0" smtClean="0"/>
              <a:t>Creation and implement IP protection plans, including appropriate documentation</a:t>
            </a:r>
            <a:endParaRPr lang="en-US" dirty="0"/>
          </a:p>
          <a:p>
            <a:pPr lvl="1"/>
            <a:r>
              <a:rPr lang="en-US" dirty="0"/>
              <a:t>Coordination and review of IP protection </a:t>
            </a:r>
            <a:r>
              <a:rPr lang="en-US" dirty="0" smtClean="0"/>
              <a:t>plans</a:t>
            </a:r>
          </a:p>
          <a:p>
            <a:pPr lvl="1"/>
            <a:r>
              <a:rPr lang="en-US" dirty="0" smtClean="0"/>
              <a:t>Additional information research</a:t>
            </a:r>
          </a:p>
          <a:p>
            <a:pPr lvl="1"/>
            <a:r>
              <a:rPr lang="en-US" dirty="0" smtClean="0"/>
              <a:t>Consult </a:t>
            </a:r>
            <a:r>
              <a:rPr lang="en-US" dirty="0"/>
              <a:t>early and </a:t>
            </a:r>
            <a:r>
              <a:rPr lang="en-US" dirty="0" smtClean="0"/>
              <a:t>often</a:t>
            </a:r>
            <a:endParaRPr lang="en-US" dirty="0"/>
          </a:p>
          <a:p>
            <a:r>
              <a:rPr lang="en-US" dirty="0" smtClean="0"/>
              <a:t>But are </a:t>
            </a:r>
            <a:r>
              <a:rPr lang="en-US" dirty="0"/>
              <a:t>cheap compared to the cost of not planning from the outset</a:t>
            </a:r>
          </a:p>
          <a:p>
            <a:pPr marL="0" indent="0">
              <a:buNone/>
            </a:pPr>
            <a:endParaRPr lang="en-US" dirty="0" smtClean="0"/>
          </a:p>
        </p:txBody>
      </p:sp>
    </p:spTree>
    <p:extLst>
      <p:ext uri="{BB962C8B-B14F-4D97-AF65-F5344CB8AC3E}">
        <p14:creationId xmlns:p14="http://schemas.microsoft.com/office/powerpoint/2010/main" xmlns="" val="2959716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1232</TotalTime>
  <Words>2851</Words>
  <Application>Microsoft Office PowerPoint</Application>
  <PresentationFormat>On-screen Show (4:3)</PresentationFormat>
  <Paragraphs>248</Paragraphs>
  <Slides>26</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Office Theme</vt:lpstr>
      <vt:lpstr>Acrobat Document</vt:lpstr>
      <vt:lpstr>Microsoft Office PowerPoint 97-2003 Presentation</vt:lpstr>
      <vt:lpstr>PLANNING FOR LIABILITY TO AVOID LIABILITY:   An Ounce of Prevention to Avoid Paying For a Pound of Cure</vt:lpstr>
      <vt:lpstr>PLANNING FOR LIABILITY TO AVOID LIABILITY:   An Ounce of Prevention to Avoid Paying For a Pound of Cure</vt:lpstr>
      <vt:lpstr>Slide 3</vt:lpstr>
      <vt:lpstr>I. Background</vt:lpstr>
      <vt:lpstr>Cost Exposures</vt:lpstr>
      <vt:lpstr>Specific Cost Exposures:   Liability and Litigation </vt:lpstr>
      <vt:lpstr>Why do we care about all this?</vt:lpstr>
      <vt:lpstr>Why do we care about all this?</vt:lpstr>
      <vt:lpstr>II. THE COST OF PROTECTION</vt:lpstr>
      <vt:lpstr>AVERAGE COSTS </vt:lpstr>
      <vt:lpstr>AVERAGE COSTS (2)</vt:lpstr>
      <vt:lpstr>III. REDUCING COSTS</vt:lpstr>
      <vt:lpstr>REDUCING COSTS (2)</vt:lpstr>
      <vt:lpstr>REDUCING COSTS (3)</vt:lpstr>
      <vt:lpstr>REDUCING COSTS (4): Advice of Counsel</vt:lpstr>
      <vt:lpstr>Advice of Counsel (cont.)</vt:lpstr>
      <vt:lpstr>IV. PLANNING Starting Early</vt:lpstr>
      <vt:lpstr>PLANNING (2) Specific Planning: Overview</vt:lpstr>
      <vt:lpstr>Specific Planning: Scope</vt:lpstr>
      <vt:lpstr>Specific Planning: Checklists/Audits</vt:lpstr>
      <vt:lpstr>Specific Planning: Running an Audit</vt:lpstr>
      <vt:lpstr>The end goal</vt:lpstr>
      <vt:lpstr>Slide 23</vt:lpstr>
      <vt:lpstr>APPENDIX I: Research exceptions to patent infringement:  India and the U.S.</vt:lpstr>
      <vt:lpstr>APPENDIX II: Seagate and Willfulness:  The US Supreme Court revisits willfulness in patent infringement cases</vt:lpstr>
      <vt:lpstr>APPENDIX III:   Changes in US Trademark Fees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LITIGATION TO AVOID LITIGATION</dc:title>
  <dc:creator>DUNCAN G. BYERS</dc:creator>
  <cp:lastModifiedBy>seminar</cp:lastModifiedBy>
  <cp:revision>67</cp:revision>
  <dcterms:created xsi:type="dcterms:W3CDTF">2017-01-30T16:28:05Z</dcterms:created>
  <dcterms:modified xsi:type="dcterms:W3CDTF">2017-02-10T10:00:23Z</dcterms:modified>
</cp:coreProperties>
</file>